
<file path=[Content_Types].xml><?xml version="1.0" encoding="utf-8"?>
<Types xmlns="http://schemas.openxmlformats.org/package/2006/content-types">
  <Default Extension="png" ContentType="image/png"/>
  <Default Extension="bin" ContentType="application/vnd.ms-office.activeX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activeX/activeX1.xml" ContentType="application/vnd.ms-office.activeX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96" r:id="rId2"/>
  </p:sldMasterIdLst>
  <p:notesMasterIdLst>
    <p:notesMasterId r:id="rId12"/>
  </p:notesMasterIdLst>
  <p:handoutMasterIdLst>
    <p:handoutMasterId r:id="rId13"/>
  </p:handoutMasterIdLst>
  <p:sldIdLst>
    <p:sldId id="256" r:id="rId3"/>
    <p:sldId id="9192" r:id="rId4"/>
    <p:sldId id="9212" r:id="rId5"/>
    <p:sldId id="340" r:id="rId6"/>
    <p:sldId id="9210" r:id="rId7"/>
    <p:sldId id="9193" r:id="rId8"/>
    <p:sldId id="9194" r:id="rId9"/>
    <p:sldId id="9208" r:id="rId10"/>
    <p:sldId id="9213" r:id="rId11"/>
  </p:sldIdLst>
  <p:sldSz cx="12192000" cy="6858000"/>
  <p:notesSz cx="6858000" cy="9144000"/>
  <p:embeddedFontLst>
    <p:embeddedFont>
      <p:font typeface="Tahoma" panose="020B0604030504040204" pitchFamily="34" charset="0"/>
      <p:regular r:id="rId14"/>
      <p:bold r:id="rId15"/>
    </p:embeddedFont>
    <p:embeddedFont>
      <p:font typeface="微軟正黑體" panose="020B0604030504040204" pitchFamily="34" charset="-120"/>
      <p:regular r:id="rId16"/>
      <p:bold r:id="rId17"/>
    </p:embeddedFont>
    <p:embeddedFont>
      <p:font typeface="Inter" panose="02020500000000000000" charset="0"/>
      <p:regular r:id="rId18"/>
      <p:bold r:id="rId19"/>
    </p:embeddedFont>
    <p:embeddedFont>
      <p:font typeface="微軟正黑體" panose="020B0604030504040204" pitchFamily="34" charset="-120"/>
      <p:regular r:id="rId16"/>
      <p:bold r:id="rId17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gw0+Qi5L4UcEu4TR5+P8JSUOYY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D3EDF9"/>
    <a:srgbClr val="FFFF00"/>
    <a:srgbClr val="FFC000"/>
    <a:srgbClr val="FF66FF"/>
    <a:srgbClr val="9C5EC9"/>
    <a:srgbClr val="9D5EC9"/>
    <a:srgbClr val="B685D7"/>
    <a:srgbClr val="B884DA"/>
    <a:srgbClr val="D3B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CB4079-BDFC-4163-A115-78F2D50C4D1D}">
  <a:tblStyle styleId="{3FCB4079-BDFC-4163-A115-78F2D50C4D1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80D845C7-2204-4EAA-89AA-13955FB21A85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6274" autoAdjust="0"/>
  </p:normalViewPr>
  <p:slideViewPr>
    <p:cSldViewPr snapToGrid="0">
      <p:cViewPr varScale="1">
        <p:scale>
          <a:sx n="83" d="100"/>
          <a:sy n="83" d="100"/>
        </p:scale>
        <p:origin x="739" y="6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5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291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9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43" Type="http://schemas.openxmlformats.org/officeDocument/2006/relationships/tableStyles" Target="tableStyles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activeX1.xml><?xml version="1.0" encoding="utf-8"?>
<ax:ocx xmlns:ax="http://schemas.microsoft.com/office/2006/activeX" xmlns:r="http://schemas.openxmlformats.org/officeDocument/2006/relationships" ax:classid="{8BD21D50-EC42-11CE-9E0D-00AA006002F3}" ax:persistence="persistStorage" r:id="rId1"/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1CFE6EFF-275E-48C1-F4E6-05977880A4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4DE93F2-07BC-485C-ECBE-94B0ACB8815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4AC4-E14E-4616-A466-1EB115C01BBE}" type="datetimeFigureOut">
              <a:rPr lang="zh-TW" altLang="en-US" smtClean="0"/>
              <a:t>2023/11/20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97C7425-7525-B14C-3740-0E80D640E6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799B708-CB61-752D-E51E-005EBF809C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37E56-DA9E-4FB6-AA44-7D2E2A5947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15410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12" name="Google Shape;112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23" name="Google Shape;123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3FDFFFC-8FC6-C294-6A9E-8D2CE3E273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TW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zh-TW" alt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6461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57A91EF-0DA4-2E55-20B3-EF19A1D49A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8113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7" name="Google Shape;19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238CCD58-FEA4-8887-6BCE-56BFCDFF1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7" name="Google Shape;19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F58E407-E9C8-D85B-5424-508CE544D2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1025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1" name="Google Shape;2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>
  <p:cSld name="Title + 1 colum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18"/>
          <p:cNvCxnSpPr/>
          <p:nvPr/>
        </p:nvCxnSpPr>
        <p:spPr>
          <a:xfrm rot="10800000" flipH="1">
            <a:off x="9502815" y="771210"/>
            <a:ext cx="2319840" cy="4294"/>
          </a:xfrm>
          <a:prstGeom prst="straightConnector1">
            <a:avLst/>
          </a:prstGeom>
          <a:noFill/>
          <a:ln w="38100" cap="flat" cmpd="sng">
            <a:solidFill>
              <a:srgbClr val="C0D5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" name="Google Shape;15;p18"/>
          <p:cNvCxnSpPr/>
          <p:nvPr/>
        </p:nvCxnSpPr>
        <p:spPr>
          <a:xfrm rot="10800000" flipH="1">
            <a:off x="9736800" y="620834"/>
            <a:ext cx="2429800" cy="6956"/>
          </a:xfrm>
          <a:prstGeom prst="straightConnector1">
            <a:avLst/>
          </a:prstGeom>
          <a:noFill/>
          <a:ln w="38100" cap="flat" cmpd="sng">
            <a:solidFill>
              <a:srgbClr val="4383E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18"/>
          <p:cNvSpPr/>
          <p:nvPr/>
        </p:nvSpPr>
        <p:spPr>
          <a:xfrm rot="-5400000">
            <a:off x="6712240" y="4525235"/>
            <a:ext cx="1530107" cy="3135421"/>
          </a:xfrm>
          <a:prstGeom prst="triangle">
            <a:avLst>
              <a:gd name="adj" fmla="val 197"/>
            </a:avLst>
          </a:prstGeom>
          <a:solidFill>
            <a:srgbClr val="85C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8"/>
          <p:cNvSpPr/>
          <p:nvPr/>
        </p:nvSpPr>
        <p:spPr>
          <a:xfrm rot="5400000">
            <a:off x="38699" y="3767566"/>
            <a:ext cx="2849218" cy="2953384"/>
          </a:xfrm>
          <a:prstGeom prst="triangle">
            <a:avLst>
              <a:gd name="adj" fmla="val 50400"/>
            </a:avLst>
          </a:prstGeom>
          <a:solidFill>
            <a:srgbClr val="C0D5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8"/>
          <p:cNvSpPr/>
          <p:nvPr/>
        </p:nvSpPr>
        <p:spPr>
          <a:xfrm rot="5400000" flipH="1">
            <a:off x="3938079" y="4520769"/>
            <a:ext cx="1530107" cy="3135421"/>
          </a:xfrm>
          <a:prstGeom prst="triangle">
            <a:avLst>
              <a:gd name="adj" fmla="val 197"/>
            </a:avLst>
          </a:prstGeom>
          <a:solidFill>
            <a:srgbClr val="94B6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8"/>
          <p:cNvSpPr/>
          <p:nvPr/>
        </p:nvSpPr>
        <p:spPr>
          <a:xfrm rot="-5400000" flipH="1">
            <a:off x="9290699" y="3767566"/>
            <a:ext cx="2849218" cy="2953384"/>
          </a:xfrm>
          <a:prstGeom prst="triangle">
            <a:avLst>
              <a:gd name="adj" fmla="val 50400"/>
            </a:avLst>
          </a:prstGeom>
          <a:solidFill>
            <a:srgbClr val="95D4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8"/>
          <p:cNvSpPr/>
          <p:nvPr/>
        </p:nvSpPr>
        <p:spPr>
          <a:xfrm rot="5400000" flipH="1">
            <a:off x="9847661" y="4520769"/>
            <a:ext cx="1530107" cy="3135421"/>
          </a:xfrm>
          <a:prstGeom prst="triangle">
            <a:avLst>
              <a:gd name="adj" fmla="val 197"/>
            </a:avLst>
          </a:prstGeom>
          <a:solidFill>
            <a:srgbClr val="85C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8"/>
          <p:cNvSpPr/>
          <p:nvPr/>
        </p:nvSpPr>
        <p:spPr>
          <a:xfrm rot="-5400000">
            <a:off x="802658" y="4525235"/>
            <a:ext cx="1530107" cy="3135421"/>
          </a:xfrm>
          <a:prstGeom prst="triangle">
            <a:avLst>
              <a:gd name="adj" fmla="val 197"/>
            </a:avLst>
          </a:prstGeom>
          <a:solidFill>
            <a:srgbClr val="94B6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18"/>
          <p:cNvSpPr/>
          <p:nvPr/>
        </p:nvSpPr>
        <p:spPr>
          <a:xfrm>
            <a:off x="-14975" y="0"/>
            <a:ext cx="12208566" cy="6853533"/>
          </a:xfrm>
          <a:prstGeom prst="rect">
            <a:avLst/>
          </a:prstGeom>
          <a:solidFill>
            <a:srgbClr val="FFFFFF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" name="Google Shape;23;p18"/>
          <p:cNvGrpSpPr/>
          <p:nvPr/>
        </p:nvGrpSpPr>
        <p:grpSpPr>
          <a:xfrm>
            <a:off x="33897" y="114151"/>
            <a:ext cx="11801948" cy="809186"/>
            <a:chOff x="1822929" y="119451"/>
            <a:chExt cx="11801948" cy="809186"/>
          </a:xfrm>
        </p:grpSpPr>
        <p:sp>
          <p:nvSpPr>
            <p:cNvPr id="24" name="Google Shape;24;p18"/>
            <p:cNvSpPr txBox="1"/>
            <p:nvPr/>
          </p:nvSpPr>
          <p:spPr>
            <a:xfrm>
              <a:off x="4034362" y="222401"/>
              <a:ext cx="9590515" cy="410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5700" tIns="35700" rIns="35700" bIns="3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200"/>
                <a:buFont typeface="Arial"/>
                <a:buNone/>
              </a:pP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</a:t>
              </a:r>
              <a:r>
                <a:rPr lang="en-US" alt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</a:t>
              </a: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-11</a:t>
              </a:r>
              <a:r>
                <a:rPr lang="en-US" alt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2</a:t>
              </a: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年度(北區)委託天氣預判、分析、防災研究及常時防災監控專業服務</a:t>
              </a:r>
              <a:endParaRPr sz="2200" b="1" i="0" u="none" strike="noStrike" cap="none" dirty="0">
                <a:solidFill>
                  <a:srgbClr val="262626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pic>
          <p:nvPicPr>
            <p:cNvPr id="25" name="Google Shape;25;p18" descr="107公路總局局徽去背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22929" y="119451"/>
              <a:ext cx="2314732" cy="80918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" name="Google Shape;26;p18"/>
          <p:cNvSpPr txBox="1">
            <a:spLocks noGrp="1"/>
          </p:cNvSpPr>
          <p:nvPr>
            <p:ph type="body" idx="1"/>
          </p:nvPr>
        </p:nvSpPr>
        <p:spPr>
          <a:xfrm>
            <a:off x="-26766" y="1903641"/>
            <a:ext cx="12179300" cy="200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6000" b="1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body" idx="2"/>
          </p:nvPr>
        </p:nvSpPr>
        <p:spPr>
          <a:xfrm>
            <a:off x="-12700" y="4189413"/>
            <a:ext cx="12179300" cy="1319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28" name="Google Shape;28;p18"/>
          <p:cNvGrpSpPr/>
          <p:nvPr/>
        </p:nvGrpSpPr>
        <p:grpSpPr>
          <a:xfrm>
            <a:off x="8317564" y="6385804"/>
            <a:ext cx="3849036" cy="360000"/>
            <a:chOff x="3343628" y="6285797"/>
            <a:chExt cx="5105812" cy="482022"/>
          </a:xfrm>
        </p:grpSpPr>
        <p:pic>
          <p:nvPicPr>
            <p:cNvPr id="29" name="Google Shape;29;p1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343628" y="6285797"/>
              <a:ext cx="485277" cy="4820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Google Shape;30;p18"/>
            <p:cNvSpPr txBox="1"/>
            <p:nvPr/>
          </p:nvSpPr>
          <p:spPr>
            <a:xfrm>
              <a:off x="3827041" y="6300155"/>
              <a:ext cx="4622399" cy="4533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zh-TW" altLang="en-US" sz="1600" b="1" i="0" u="none" strike="noStrike" cap="none" dirty="0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臺灣</a:t>
              </a:r>
              <a:r>
                <a:rPr lang="zh-TW" sz="1600" b="1" i="0" u="none" strike="noStrike" cap="none" dirty="0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整合防災工程技術顧問有限公司</a:t>
              </a:r>
              <a:endParaRPr sz="1100" b="1" i="0" u="none" strike="noStrike" cap="none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歷史相似路徑</a:t>
            </a:r>
            <a:endParaRPr lang="en-US" altLang="zh-TW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sym typeface="Microsoft JhengHei"/>
            </a:endParaRPr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9621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情境分析</a:t>
            </a:r>
            <a:endParaRPr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700325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各工處道路影響評估</a:t>
            </a:r>
            <a:endParaRPr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4100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3;p23">
            <a:extLst>
              <a:ext uri="{FF2B5EF4-FFF2-40B4-BE49-F238E27FC236}">
                <a16:creationId xmlns:a16="http://schemas.microsoft.com/office/drawing/2014/main" id="{7DEB9FB9-0BEA-C67D-29D4-5F7DA73F3836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5EC6847-4FD6-F4C6-8DCA-52FD7E12004C}"/>
              </a:ext>
            </a:extLst>
          </p:cNvPr>
          <p:cNvSpPr txBox="1"/>
          <p:nvPr userDrawn="1"/>
        </p:nvSpPr>
        <p:spPr>
          <a:xfrm>
            <a:off x="357923" y="179154"/>
            <a:ext cx="6097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Arial"/>
                <a:sym typeface="Microsoft JhengHei"/>
              </a:rPr>
              <a:t>事件定量降水及總雨量評估</a:t>
            </a:r>
            <a:endParaRPr lang="zh-TW" altLang="en-US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2486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3;p23">
            <a:extLst>
              <a:ext uri="{FF2B5EF4-FFF2-40B4-BE49-F238E27FC236}">
                <a16:creationId xmlns:a16="http://schemas.microsoft.com/office/drawing/2014/main" id="{7DEB9FB9-0BEA-C67D-29D4-5F7DA73F3836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9167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rgbClr val="F2FAFD"/>
            </a:gs>
            <a:gs pos="74000">
              <a:srgbClr val="9BD6F1"/>
            </a:gs>
            <a:gs pos="83000">
              <a:srgbClr val="9BD6F1"/>
            </a:gs>
            <a:gs pos="100000">
              <a:srgbClr val="BBE4F6"/>
            </a:gs>
          </a:gsLst>
          <a:lin ang="5400000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1"/>
          <p:cNvSpPr txBox="1">
            <a:spLocks noGrp="1"/>
          </p:cNvSpPr>
          <p:nvPr>
            <p:ph type="body" idx="1"/>
          </p:nvPr>
        </p:nvSpPr>
        <p:spPr>
          <a:xfrm>
            <a:off x="1383833" y="1764800"/>
            <a:ext cx="7539600" cy="39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1" name="Google Shape;101;p31"/>
          <p:cNvSpPr txBox="1"/>
          <p:nvPr/>
        </p:nvSpPr>
        <p:spPr>
          <a:xfrm>
            <a:off x="1282233" y="703992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lang="zh-TW" sz="128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2800" b="1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1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3" name="Google Shape;103;p31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2745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1"/>
          <p:cNvSpPr>
            <a:spLocks noGrp="1"/>
          </p:cNvSpPr>
          <p:nvPr>
            <p:ph type="pic" idx="2"/>
          </p:nvPr>
        </p:nvSpPr>
        <p:spPr>
          <a:xfrm>
            <a:off x="806109" y="850745"/>
            <a:ext cx="6911520" cy="5040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" name="Google Shape;33;p41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1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5" name="Google Shape;35;p41"/>
          <p:cNvSpPr txBox="1"/>
          <p:nvPr/>
        </p:nvSpPr>
        <p:spPr>
          <a:xfrm>
            <a:off x="315411" y="173621"/>
            <a:ext cx="447650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地面天氣圖及衛星雲圖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1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1"/>
          <p:cNvSpPr>
            <a:spLocks noGrp="1"/>
          </p:cNvSpPr>
          <p:nvPr>
            <p:ph type="pic" idx="3"/>
          </p:nvPr>
        </p:nvSpPr>
        <p:spPr>
          <a:xfrm>
            <a:off x="8145890" y="844479"/>
            <a:ext cx="3240000" cy="3240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41"/>
          <p:cNvSpPr txBox="1">
            <a:spLocks noGrp="1"/>
          </p:cNvSpPr>
          <p:nvPr>
            <p:ph type="body" idx="1"/>
          </p:nvPr>
        </p:nvSpPr>
        <p:spPr>
          <a:xfrm>
            <a:off x="806109" y="5671246"/>
            <a:ext cx="10579782" cy="91029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3330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">
  <p:cSld name="自訂版面配置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4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41" name="Google Shape;41;p24"/>
          <p:cNvSpPr txBox="1"/>
          <p:nvPr/>
        </p:nvSpPr>
        <p:spPr>
          <a:xfrm>
            <a:off x="428262" y="179154"/>
            <a:ext cx="436365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平均流場圖</a:t>
            </a:r>
            <a:endParaRPr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2" name="Google Shape;42;p24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4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24"/>
          <p:cNvSpPr>
            <a:spLocks noGrp="1"/>
          </p:cNvSpPr>
          <p:nvPr>
            <p:ph type="pic" idx="2"/>
          </p:nvPr>
        </p:nvSpPr>
        <p:spPr>
          <a:xfrm>
            <a:off x="831919" y="922545"/>
            <a:ext cx="7920000" cy="3960000"/>
          </a:xfrm>
          <a:prstGeom prst="rect">
            <a:avLst/>
          </a:prstGeom>
          <a:noFill/>
          <a:ln w="9525" cap="flat" cmpd="sng">
            <a:solidFill>
              <a:srgbClr val="D3EDF9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24"/>
          <p:cNvSpPr txBox="1"/>
          <p:nvPr/>
        </p:nvSpPr>
        <p:spPr>
          <a:xfrm>
            <a:off x="10236674" y="986676"/>
            <a:ext cx="1412566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高氣壓 逆旋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(穩定氣團天氣晴朗。)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6" name="Google Shape;46;p24"/>
          <p:cNvSpPr txBox="1"/>
          <p:nvPr/>
        </p:nvSpPr>
        <p:spPr>
          <a:xfrm>
            <a:off x="10236673" y="1540177"/>
            <a:ext cx="1758815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低氣壓 正旋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(不穩定氣團多雲且伴隨對流。)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7" name="Google Shape;47;p24"/>
          <p:cNvSpPr txBox="1"/>
          <p:nvPr/>
        </p:nvSpPr>
        <p:spPr>
          <a:xfrm>
            <a:off x="10224837" y="2065008"/>
            <a:ext cx="1773947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槽線(TROUGH)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(鋒面或氣團交界壓力較低處。)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8" name="Google Shape;48;p24"/>
          <p:cNvSpPr txBox="1"/>
          <p:nvPr/>
        </p:nvSpPr>
        <p:spPr>
          <a:xfrm>
            <a:off x="10224837" y="2552224"/>
            <a:ext cx="1758815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脊線(RIDGE)</a:t>
            </a:r>
            <a:b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(高壓氣團東西向氣流轉折處。)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9" name="Google Shape;49;p24"/>
          <p:cNvSpPr txBox="1"/>
          <p:nvPr/>
        </p:nvSpPr>
        <p:spPr>
          <a:xfrm>
            <a:off x="10235429" y="3102490"/>
            <a:ext cx="1650901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颱風</a:t>
            </a:r>
            <a:r>
              <a:rPr lang="zh-TW" sz="14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(TYPHOON)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(熱帶氣旋伴隨強風豪雨。)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0" name="Google Shape;50;p24"/>
          <p:cNvSpPr txBox="1"/>
          <p:nvPr/>
        </p:nvSpPr>
        <p:spPr>
          <a:xfrm>
            <a:off x="10235428" y="3649084"/>
            <a:ext cx="1789272" cy="661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熱帶擾動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zh-TW" sz="10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(TROPICAL DISTURBANCE)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(熱帶氣旋前期擾動。)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1" name="Google Shape;51;p24"/>
          <p:cNvSpPr txBox="1"/>
          <p:nvPr/>
        </p:nvSpPr>
        <p:spPr>
          <a:xfrm>
            <a:off x="10241020" y="4316617"/>
            <a:ext cx="164339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系統移動</a:t>
            </a:r>
            <a:endParaRPr sz="14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(諭示系統強度或移動方向。)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2" name="Google Shape;52;p24"/>
          <p:cNvSpPr txBox="1">
            <a:spLocks noGrp="1"/>
          </p:cNvSpPr>
          <p:nvPr>
            <p:ph type="body" idx="1"/>
          </p:nvPr>
        </p:nvSpPr>
        <p:spPr>
          <a:xfrm>
            <a:off x="831850" y="4883150"/>
            <a:ext cx="10696575" cy="1594388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48567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2;p23">
            <a:extLst>
              <a:ext uri="{FF2B5EF4-FFF2-40B4-BE49-F238E27FC236}">
                <a16:creationId xmlns:a16="http://schemas.microsoft.com/office/drawing/2014/main" id="{341DA162-2387-CC7C-3063-C0794AF274E9}"/>
              </a:ext>
            </a:extLst>
          </p:cNvPr>
          <p:cNvSpPr txBox="1"/>
          <p:nvPr userDrawn="1"/>
        </p:nvSpPr>
        <p:spPr>
          <a:xfrm>
            <a:off x="428262" y="179194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未來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3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日天氣概況</a:t>
            </a:r>
            <a:endParaRPr dirty="0"/>
          </a:p>
        </p:txBody>
      </p:sp>
      <p:sp>
        <p:nvSpPr>
          <p:cNvPr id="5" name="Google Shape;103;p23">
            <a:extLst>
              <a:ext uri="{FF2B5EF4-FFF2-40B4-BE49-F238E27FC236}">
                <a16:creationId xmlns:a16="http://schemas.microsoft.com/office/drawing/2014/main" id="{6FDC3838-E787-E35C-585F-C1AD08D52014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91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1_Title 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2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67" name="Google Shape;67;p42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2"/>
          <p:cNvSpPr txBox="1"/>
          <p:nvPr/>
        </p:nvSpPr>
        <p:spPr>
          <a:xfrm>
            <a:off x="428262" y="179154"/>
            <a:ext cx="529181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重點監控路段定量降水預報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EF6BAC55-446E-E766-7D02-458F51556E26}"/>
              </a:ext>
            </a:extLst>
          </p:cNvPr>
          <p:cNvGrpSpPr/>
          <p:nvPr userDrawn="1"/>
        </p:nvGrpSpPr>
        <p:grpSpPr>
          <a:xfrm>
            <a:off x="8212655" y="408068"/>
            <a:ext cx="4504500" cy="350530"/>
            <a:chOff x="8098359" y="175959"/>
            <a:chExt cx="4504500" cy="350530"/>
          </a:xfrm>
        </p:grpSpPr>
        <p:graphicFrame>
          <p:nvGraphicFramePr>
            <p:cNvPr id="6" name="Google Shape;65;p42">
              <a:extLst>
                <a:ext uri="{FF2B5EF4-FFF2-40B4-BE49-F238E27FC236}">
                  <a16:creationId xmlns:a16="http://schemas.microsoft.com/office/drawing/2014/main" id="{01F1C733-01EF-AEB3-136B-B46AD5E5405F}"/>
                </a:ext>
              </a:extLst>
            </p:cNvPr>
            <p:cNvGraphicFramePr/>
            <p:nvPr userDrawn="1">
              <p:extLst>
                <p:ext uri="{D42A27DB-BD31-4B8C-83A1-F6EECF244321}">
                  <p14:modId xmlns:p14="http://schemas.microsoft.com/office/powerpoint/2010/main" val="3136707634"/>
                </p:ext>
              </p:extLst>
            </p:nvPr>
          </p:nvGraphicFramePr>
          <p:xfrm>
            <a:off x="8098359" y="175959"/>
            <a:ext cx="4504500" cy="350530"/>
          </p:xfrm>
          <a:graphic>
            <a:graphicData uri="http://schemas.openxmlformats.org/drawingml/2006/table">
              <a:tbl>
                <a:tblPr>
                  <a:noFill/>
                  <a:tableStyleId>{3FCB4079-BDFC-4163-A115-78F2D50C4D1D}</a:tableStyleId>
                </a:tblPr>
                <a:tblGrid>
                  <a:gridCol w="22522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2522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1590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                 大雨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</a:t>
                        </a:r>
                        <a:r>
                          <a:rPr lang="zh-TW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9CE68FF7-6A4A-9A47-9789-01BE45488BA9}"/>
                </a:ext>
              </a:extLst>
            </p:cNvPr>
            <p:cNvSpPr/>
            <p:nvPr userDrawn="1"/>
          </p:nvSpPr>
          <p:spPr>
            <a:xfrm>
              <a:off x="9292804" y="265164"/>
              <a:ext cx="178276" cy="167287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EEBC92E-73F8-BA69-016F-08192A39D268}"/>
                </a:ext>
              </a:extLst>
            </p:cNvPr>
            <p:cNvSpPr/>
            <p:nvPr userDrawn="1"/>
          </p:nvSpPr>
          <p:spPr>
            <a:xfrm>
              <a:off x="10350609" y="265164"/>
              <a:ext cx="178276" cy="16728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AA83E808-2DD4-4D0B-E0DB-49335609A8F1}"/>
              </a:ext>
            </a:extLst>
          </p:cNvPr>
          <p:cNvGrpSpPr/>
          <p:nvPr userDrawn="1"/>
        </p:nvGrpSpPr>
        <p:grpSpPr>
          <a:xfrm>
            <a:off x="8212655" y="698849"/>
            <a:ext cx="4504500" cy="350530"/>
            <a:chOff x="8098359" y="466740"/>
            <a:chExt cx="4504500" cy="350530"/>
          </a:xfrm>
        </p:grpSpPr>
        <p:graphicFrame>
          <p:nvGraphicFramePr>
            <p:cNvPr id="3" name="Google Shape;65;p42">
              <a:extLst>
                <a:ext uri="{FF2B5EF4-FFF2-40B4-BE49-F238E27FC236}">
                  <a16:creationId xmlns:a16="http://schemas.microsoft.com/office/drawing/2014/main" id="{3BCCB264-F13A-AB89-BC17-486D72ECEAFA}"/>
                </a:ext>
              </a:extLst>
            </p:cNvPr>
            <p:cNvGraphicFramePr/>
            <p:nvPr userDrawn="1">
              <p:extLst>
                <p:ext uri="{D42A27DB-BD31-4B8C-83A1-F6EECF244321}">
                  <p14:modId xmlns:p14="http://schemas.microsoft.com/office/powerpoint/2010/main" val="3077312055"/>
                </p:ext>
              </p:extLst>
            </p:nvPr>
          </p:nvGraphicFramePr>
          <p:xfrm>
            <a:off x="8098359" y="466740"/>
            <a:ext cx="4504500" cy="350530"/>
          </p:xfrm>
          <a:graphic>
            <a:graphicData uri="http://schemas.openxmlformats.org/drawingml/2006/table">
              <a:tbl>
                <a:tblPr>
                  <a:noFill/>
                  <a:tableStyleId>{3FCB4079-BDFC-4163-A115-78F2D50C4D1D}</a:tableStyleId>
                </a:tblPr>
                <a:tblGrid>
                  <a:gridCol w="22522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2522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1590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                     大豪雨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超大</a:t>
                        </a:r>
                        <a:r>
                          <a:rPr lang="zh-TW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B2F98DE-0C48-761F-6D2A-43094FD76D65}"/>
                </a:ext>
              </a:extLst>
            </p:cNvPr>
            <p:cNvSpPr/>
            <p:nvPr userDrawn="1"/>
          </p:nvSpPr>
          <p:spPr>
            <a:xfrm>
              <a:off x="9292804" y="558361"/>
              <a:ext cx="178276" cy="167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F72913E-9A8F-7C97-57BF-8777A36BCBEC}"/>
                </a:ext>
              </a:extLst>
            </p:cNvPr>
            <p:cNvSpPr/>
            <p:nvPr userDrawn="1"/>
          </p:nvSpPr>
          <p:spPr>
            <a:xfrm>
              <a:off x="10350609" y="564250"/>
              <a:ext cx="178276" cy="167287"/>
            </a:xfrm>
            <a:prstGeom prst="rect">
              <a:avLst/>
            </a:prstGeom>
            <a:solidFill>
              <a:srgbClr val="FF66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973347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63">
          <p15:clr>
            <a:srgbClr val="FBAE40"/>
          </p15:clr>
        </p15:guide>
        <p15:guide id="2" pos="728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2;p23">
            <a:extLst>
              <a:ext uri="{FF2B5EF4-FFF2-40B4-BE49-F238E27FC236}">
                <a16:creationId xmlns:a16="http://schemas.microsoft.com/office/drawing/2014/main" id="{341DA162-2387-CC7C-3063-C0794AF274E9}"/>
              </a:ext>
            </a:extLst>
          </p:cNvPr>
          <p:cNvSpPr txBox="1"/>
          <p:nvPr userDrawn="1"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天氣概況</a:t>
            </a:r>
            <a:endParaRPr dirty="0"/>
          </a:p>
        </p:txBody>
      </p:sp>
      <p:sp>
        <p:nvSpPr>
          <p:cNvPr id="5" name="Google Shape;103;p23">
            <a:extLst>
              <a:ext uri="{FF2B5EF4-FFF2-40B4-BE49-F238E27FC236}">
                <a16:creationId xmlns:a16="http://schemas.microsoft.com/office/drawing/2014/main" id="{6FDC3838-E787-E35C-585F-C1AD08D52014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8842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天氣分析總結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/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評估</a:t>
            </a:r>
            <a:endParaRPr lang="en-US" altLang="zh-TW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65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bg>
      <p:bgPr>
        <a:gradFill>
          <a:gsLst>
            <a:gs pos="0">
              <a:schemeClr val="lt1"/>
            </a:gs>
            <a:gs pos="32000">
              <a:schemeClr val="lt1"/>
            </a:gs>
            <a:gs pos="60000">
              <a:srgbClr val="F2F9FC"/>
            </a:gs>
            <a:gs pos="88000">
              <a:srgbClr val="D2EDF9"/>
            </a:gs>
            <a:gs pos="100000">
              <a:srgbClr val="D2EDF9"/>
            </a:gs>
          </a:gsLst>
          <a:lin ang="2700006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7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4901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78" name="Google Shape;78;p27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7"/>
          <p:cNvSpPr txBox="1"/>
          <p:nvPr/>
        </p:nvSpPr>
        <p:spPr>
          <a:xfrm>
            <a:off x="428261" y="199536"/>
            <a:ext cx="566773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颱風現況與路徑預測</a:t>
            </a:r>
            <a:endParaRPr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0" name="Google Shape;80;p27"/>
          <p:cNvSpPr txBox="1">
            <a:spLocks noGrp="1"/>
          </p:cNvSpPr>
          <p:nvPr>
            <p:ph type="body" idx="1"/>
          </p:nvPr>
        </p:nvSpPr>
        <p:spPr>
          <a:xfrm>
            <a:off x="697681" y="4592335"/>
            <a:ext cx="5400000" cy="180000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body" idx="2"/>
          </p:nvPr>
        </p:nvSpPr>
        <p:spPr>
          <a:xfrm>
            <a:off x="6096000" y="4578760"/>
            <a:ext cx="5400000" cy="180000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0814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219919"/>
            <a:ext cx="617024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今日實際降雨及每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6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小時定量降水</a:t>
            </a:r>
            <a:endParaRPr sz="1400"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641359" y="821308"/>
            <a:ext cx="5667739" cy="5833427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8873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383833" y="1114667"/>
            <a:ext cx="94244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383833" y="1805264"/>
            <a:ext cx="94244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733" r:id="rId2"/>
    <p:sldLayoutId id="2147483734" r:id="rId3"/>
    <p:sldLayoutId id="2147483702" r:id="rId4"/>
    <p:sldLayoutId id="2147483708" r:id="rId5"/>
    <p:sldLayoutId id="2147483737" r:id="rId6"/>
    <p:sldLayoutId id="2147483697" r:id="rId7"/>
    <p:sldLayoutId id="2147483739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383833" y="1114667"/>
            <a:ext cx="94244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383833" y="1805264"/>
            <a:ext cx="94244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523162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6" r:id="rId1"/>
    <p:sldLayoutId id="2147483698" r:id="rId2"/>
    <p:sldLayoutId id="2147483700" r:id="rId3"/>
    <p:sldLayoutId id="2147483699" r:id="rId4"/>
    <p:sldLayoutId id="2147483703" r:id="rId5"/>
    <p:sldLayoutId id="214748373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ontrol" Target="../activeX/activeX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wmf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>
            <a:spLocks noGrp="1"/>
          </p:cNvSpPr>
          <p:nvPr>
            <p:ph type="body" idx="1"/>
          </p:nvPr>
        </p:nvSpPr>
        <p:spPr>
          <a:xfrm>
            <a:off x="0" y="1073021"/>
            <a:ext cx="12179300" cy="324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</a:pPr>
            <a:r>
              <a:rPr lang="zh-TW" altLang="en-US" sz="5400" dirty="0"/>
              <a:t>未來三日天氣分析報告</a:t>
            </a:r>
            <a:endParaRPr lang="en-US" altLang="zh-TW" b="1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" name="Google Shape;109;p1"/>
          <p:cNvSpPr txBox="1">
            <a:spLocks/>
          </p:cNvSpPr>
          <p:nvPr/>
        </p:nvSpPr>
        <p:spPr>
          <a:xfrm>
            <a:off x="3944017" y="4863944"/>
            <a:ext cx="4291263" cy="694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50800" indent="0" algn="ctr">
              <a:lnSpc>
                <a:spcPct val="150000"/>
              </a:lnSpc>
              <a:buFont typeface="Arial"/>
              <a:buNone/>
            </a:pPr>
            <a:r>
              <a:rPr lang="zh-TW" altLang="en-US" b="1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氣象分析師 陳俊男</a:t>
            </a:r>
            <a:endParaRPr lang="zh-TW" altLang="en-US" b="1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3791527" y="4318513"/>
            <a:ext cx="4608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400" b="1">
                <a:solidFill>
                  <a:srgbClr val="000000"/>
                </a:solidFill>
                <a:latin typeface="微軟正黑體"/>
              </a:rPr>
              <a:t>112年11月18日 09:00時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027" name="UpdateImage" r:id="rId2" imgW="998280" imgH="647640"/>
        </mc:Choice>
        <mc:Fallback>
          <p:control name="UpdateImage" r:id="rId2" imgW="998280" imgH="647640">
            <p:pic>
              <p:nvPicPr>
                <p:cNvPr id="8" name="UpdateImage"/>
                <p:cNvPicPr>
                  <a:picLocks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-1127125" y="258763"/>
                  <a:ext cx="998537" cy="646112"/>
                </a:xfrm>
                <a:prstGeom prst="rect">
                  <a:avLst/>
                </a:prstGeom>
              </p:spPr>
            </p:pic>
          </p:control>
        </mc:Fallback>
      </mc:AlternateContent>
    </p:controls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  <a:tabLst/>
                <a:defRPr/>
              </a:pPr>
              <a:t>2</a:t>
            </a:fld>
            <a:endParaRPr kumimoji="0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ea typeface="Inter"/>
              <a:sym typeface="Inter"/>
            </a:endParaRPr>
          </a:p>
        </p:txBody>
      </p:sp>
      <p:sp>
        <p:nvSpPr>
          <p:cNvPr id="119" name="Google Shape;119;p32"/>
          <p:cNvSpPr/>
          <p:nvPr/>
        </p:nvSpPr>
        <p:spPr>
          <a:xfrm>
            <a:off x="3658200" y="3737813"/>
            <a:ext cx="134937" cy="244308"/>
          </a:xfrm>
          <a:custGeom>
            <a:avLst/>
            <a:gdLst/>
            <a:ahLst/>
            <a:cxnLst/>
            <a:rect l="l" t="t" r="r" b="b"/>
            <a:pathLst>
              <a:path w="747712" h="1393031" extrusionOk="0">
                <a:moveTo>
                  <a:pt x="452437" y="66675"/>
                </a:moveTo>
                <a:lnTo>
                  <a:pt x="388143" y="107156"/>
                </a:lnTo>
                <a:lnTo>
                  <a:pt x="364331" y="140493"/>
                </a:lnTo>
                <a:lnTo>
                  <a:pt x="361950" y="147637"/>
                </a:lnTo>
                <a:lnTo>
                  <a:pt x="350043" y="178593"/>
                </a:lnTo>
                <a:lnTo>
                  <a:pt x="335756" y="188118"/>
                </a:lnTo>
                <a:lnTo>
                  <a:pt x="326231" y="230981"/>
                </a:lnTo>
                <a:lnTo>
                  <a:pt x="316706" y="233362"/>
                </a:lnTo>
                <a:lnTo>
                  <a:pt x="316706" y="250031"/>
                </a:lnTo>
                <a:lnTo>
                  <a:pt x="290512" y="254793"/>
                </a:lnTo>
                <a:lnTo>
                  <a:pt x="259556" y="288131"/>
                </a:lnTo>
                <a:lnTo>
                  <a:pt x="247650" y="330993"/>
                </a:lnTo>
                <a:lnTo>
                  <a:pt x="233362" y="340518"/>
                </a:lnTo>
                <a:lnTo>
                  <a:pt x="230981" y="357187"/>
                </a:lnTo>
                <a:lnTo>
                  <a:pt x="188118" y="400050"/>
                </a:lnTo>
                <a:lnTo>
                  <a:pt x="178593" y="438150"/>
                </a:lnTo>
                <a:lnTo>
                  <a:pt x="159543" y="450056"/>
                </a:lnTo>
                <a:lnTo>
                  <a:pt x="142875" y="466725"/>
                </a:lnTo>
                <a:lnTo>
                  <a:pt x="142875" y="488156"/>
                </a:lnTo>
                <a:lnTo>
                  <a:pt x="119062" y="511968"/>
                </a:lnTo>
                <a:lnTo>
                  <a:pt x="111918" y="542925"/>
                </a:lnTo>
                <a:lnTo>
                  <a:pt x="97631" y="550068"/>
                </a:lnTo>
                <a:lnTo>
                  <a:pt x="92868" y="576262"/>
                </a:lnTo>
                <a:lnTo>
                  <a:pt x="76200" y="588168"/>
                </a:lnTo>
                <a:lnTo>
                  <a:pt x="54768" y="619125"/>
                </a:lnTo>
                <a:lnTo>
                  <a:pt x="57150" y="640556"/>
                </a:lnTo>
                <a:lnTo>
                  <a:pt x="38100" y="685800"/>
                </a:lnTo>
                <a:lnTo>
                  <a:pt x="47625" y="692943"/>
                </a:lnTo>
                <a:lnTo>
                  <a:pt x="47625" y="726281"/>
                </a:lnTo>
                <a:lnTo>
                  <a:pt x="38100" y="733425"/>
                </a:lnTo>
                <a:lnTo>
                  <a:pt x="47625" y="750093"/>
                </a:lnTo>
                <a:lnTo>
                  <a:pt x="50006" y="776287"/>
                </a:lnTo>
                <a:lnTo>
                  <a:pt x="52387" y="788193"/>
                </a:lnTo>
                <a:lnTo>
                  <a:pt x="38100" y="795337"/>
                </a:lnTo>
                <a:lnTo>
                  <a:pt x="35718" y="804862"/>
                </a:lnTo>
                <a:lnTo>
                  <a:pt x="19050" y="888206"/>
                </a:lnTo>
                <a:lnTo>
                  <a:pt x="7143" y="902493"/>
                </a:lnTo>
                <a:lnTo>
                  <a:pt x="0" y="909637"/>
                </a:lnTo>
                <a:lnTo>
                  <a:pt x="19050" y="931068"/>
                </a:lnTo>
                <a:lnTo>
                  <a:pt x="42862" y="938212"/>
                </a:lnTo>
                <a:lnTo>
                  <a:pt x="61912" y="976312"/>
                </a:lnTo>
                <a:lnTo>
                  <a:pt x="61912" y="1000125"/>
                </a:lnTo>
                <a:lnTo>
                  <a:pt x="71437" y="1016793"/>
                </a:lnTo>
                <a:lnTo>
                  <a:pt x="66675" y="1026318"/>
                </a:lnTo>
                <a:lnTo>
                  <a:pt x="90487" y="1054893"/>
                </a:lnTo>
                <a:lnTo>
                  <a:pt x="90487" y="1078706"/>
                </a:lnTo>
                <a:lnTo>
                  <a:pt x="90487" y="1090612"/>
                </a:lnTo>
                <a:lnTo>
                  <a:pt x="104775" y="1131093"/>
                </a:lnTo>
                <a:lnTo>
                  <a:pt x="135731" y="1152525"/>
                </a:lnTo>
                <a:lnTo>
                  <a:pt x="152400" y="1162050"/>
                </a:lnTo>
                <a:lnTo>
                  <a:pt x="190500" y="1188243"/>
                </a:lnTo>
                <a:lnTo>
                  <a:pt x="190500" y="1188243"/>
                </a:lnTo>
                <a:lnTo>
                  <a:pt x="235743" y="1221581"/>
                </a:lnTo>
                <a:lnTo>
                  <a:pt x="252412" y="1271587"/>
                </a:lnTo>
                <a:lnTo>
                  <a:pt x="254793" y="1290637"/>
                </a:lnTo>
                <a:lnTo>
                  <a:pt x="261937" y="1300162"/>
                </a:lnTo>
                <a:lnTo>
                  <a:pt x="257175" y="1321593"/>
                </a:lnTo>
                <a:lnTo>
                  <a:pt x="250031" y="1335881"/>
                </a:lnTo>
                <a:lnTo>
                  <a:pt x="259556" y="1347787"/>
                </a:lnTo>
                <a:lnTo>
                  <a:pt x="264318" y="1362075"/>
                </a:lnTo>
                <a:lnTo>
                  <a:pt x="261937" y="1376362"/>
                </a:lnTo>
                <a:lnTo>
                  <a:pt x="273843" y="1381125"/>
                </a:lnTo>
                <a:lnTo>
                  <a:pt x="283368" y="1366837"/>
                </a:lnTo>
                <a:lnTo>
                  <a:pt x="302418" y="1376362"/>
                </a:lnTo>
                <a:lnTo>
                  <a:pt x="311943" y="1393031"/>
                </a:lnTo>
                <a:lnTo>
                  <a:pt x="316706" y="1357312"/>
                </a:lnTo>
                <a:lnTo>
                  <a:pt x="333375" y="1338262"/>
                </a:lnTo>
                <a:lnTo>
                  <a:pt x="328612" y="1300162"/>
                </a:lnTo>
                <a:lnTo>
                  <a:pt x="328612" y="1257300"/>
                </a:lnTo>
                <a:lnTo>
                  <a:pt x="326231" y="1214437"/>
                </a:lnTo>
                <a:lnTo>
                  <a:pt x="352425" y="1166812"/>
                </a:lnTo>
                <a:lnTo>
                  <a:pt x="359568" y="1128712"/>
                </a:lnTo>
                <a:lnTo>
                  <a:pt x="376237" y="1107281"/>
                </a:lnTo>
                <a:lnTo>
                  <a:pt x="381000" y="1081087"/>
                </a:lnTo>
                <a:lnTo>
                  <a:pt x="440531" y="1042987"/>
                </a:lnTo>
                <a:lnTo>
                  <a:pt x="442912" y="1009650"/>
                </a:lnTo>
                <a:lnTo>
                  <a:pt x="459581" y="992981"/>
                </a:lnTo>
                <a:lnTo>
                  <a:pt x="495300" y="940593"/>
                </a:lnTo>
                <a:lnTo>
                  <a:pt x="502443" y="907256"/>
                </a:lnTo>
                <a:lnTo>
                  <a:pt x="528637" y="895350"/>
                </a:lnTo>
                <a:lnTo>
                  <a:pt x="519112" y="883443"/>
                </a:lnTo>
                <a:lnTo>
                  <a:pt x="526256" y="842962"/>
                </a:lnTo>
                <a:lnTo>
                  <a:pt x="547687" y="809625"/>
                </a:lnTo>
                <a:lnTo>
                  <a:pt x="557212" y="773906"/>
                </a:lnTo>
                <a:cubicBezTo>
                  <a:pt x="558006" y="755650"/>
                  <a:pt x="558799" y="737393"/>
                  <a:pt x="559593" y="719137"/>
                </a:cubicBezTo>
                <a:lnTo>
                  <a:pt x="571500" y="711993"/>
                </a:lnTo>
                <a:lnTo>
                  <a:pt x="583406" y="614362"/>
                </a:lnTo>
                <a:lnTo>
                  <a:pt x="583406" y="614362"/>
                </a:lnTo>
                <a:lnTo>
                  <a:pt x="597693" y="550068"/>
                </a:lnTo>
                <a:lnTo>
                  <a:pt x="609600" y="547687"/>
                </a:lnTo>
                <a:lnTo>
                  <a:pt x="609600" y="547687"/>
                </a:lnTo>
                <a:lnTo>
                  <a:pt x="602456" y="514350"/>
                </a:lnTo>
                <a:lnTo>
                  <a:pt x="600075" y="497681"/>
                </a:lnTo>
                <a:lnTo>
                  <a:pt x="616743" y="478631"/>
                </a:lnTo>
                <a:lnTo>
                  <a:pt x="621506" y="452437"/>
                </a:lnTo>
                <a:lnTo>
                  <a:pt x="657225" y="423862"/>
                </a:lnTo>
                <a:lnTo>
                  <a:pt x="659606" y="402431"/>
                </a:lnTo>
                <a:lnTo>
                  <a:pt x="666750" y="359568"/>
                </a:lnTo>
                <a:lnTo>
                  <a:pt x="692943" y="345281"/>
                </a:lnTo>
                <a:lnTo>
                  <a:pt x="685800" y="323850"/>
                </a:lnTo>
                <a:lnTo>
                  <a:pt x="695325" y="319087"/>
                </a:lnTo>
                <a:lnTo>
                  <a:pt x="702468" y="297656"/>
                </a:lnTo>
                <a:lnTo>
                  <a:pt x="683418" y="259556"/>
                </a:lnTo>
                <a:lnTo>
                  <a:pt x="681037" y="211931"/>
                </a:lnTo>
                <a:lnTo>
                  <a:pt x="681037" y="183356"/>
                </a:lnTo>
                <a:lnTo>
                  <a:pt x="704850" y="164306"/>
                </a:lnTo>
                <a:lnTo>
                  <a:pt x="704850" y="164306"/>
                </a:lnTo>
                <a:lnTo>
                  <a:pt x="738187" y="130968"/>
                </a:lnTo>
                <a:lnTo>
                  <a:pt x="747712" y="121443"/>
                </a:lnTo>
                <a:lnTo>
                  <a:pt x="742950" y="116681"/>
                </a:lnTo>
                <a:lnTo>
                  <a:pt x="726281" y="107156"/>
                </a:lnTo>
                <a:lnTo>
                  <a:pt x="726281" y="107156"/>
                </a:lnTo>
                <a:lnTo>
                  <a:pt x="719137" y="71437"/>
                </a:lnTo>
                <a:lnTo>
                  <a:pt x="700087" y="76200"/>
                </a:lnTo>
                <a:lnTo>
                  <a:pt x="678656" y="66675"/>
                </a:lnTo>
                <a:lnTo>
                  <a:pt x="652462" y="59531"/>
                </a:lnTo>
                <a:lnTo>
                  <a:pt x="633412" y="57150"/>
                </a:lnTo>
                <a:lnTo>
                  <a:pt x="633412" y="57150"/>
                </a:lnTo>
                <a:lnTo>
                  <a:pt x="631031" y="35718"/>
                </a:lnTo>
                <a:lnTo>
                  <a:pt x="609600" y="35718"/>
                </a:lnTo>
                <a:lnTo>
                  <a:pt x="604837" y="11906"/>
                </a:lnTo>
                <a:lnTo>
                  <a:pt x="590550" y="2381"/>
                </a:lnTo>
                <a:lnTo>
                  <a:pt x="571500" y="0"/>
                </a:lnTo>
                <a:lnTo>
                  <a:pt x="552450" y="9525"/>
                </a:lnTo>
                <a:lnTo>
                  <a:pt x="540543" y="16668"/>
                </a:lnTo>
                <a:lnTo>
                  <a:pt x="533400" y="26193"/>
                </a:lnTo>
                <a:lnTo>
                  <a:pt x="533400" y="26193"/>
                </a:lnTo>
                <a:lnTo>
                  <a:pt x="519113" y="54768"/>
                </a:lnTo>
                <a:cubicBezTo>
                  <a:pt x="499269" y="65881"/>
                  <a:pt x="474662" y="62706"/>
                  <a:pt x="452437" y="66675"/>
                </a:cubicBez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0" name="Google Shape;120;p32"/>
          <p:cNvSpPr>
            <a:spLocks/>
          </p:cNvSpPr>
          <p:nvPr/>
        </p:nvSpPr>
        <p:spPr>
          <a:xfrm>
            <a:off x="8634412" y="2544044"/>
            <a:ext cx="804863" cy="1506578"/>
          </a:xfrm>
          <a:custGeom>
            <a:avLst/>
            <a:gdLst/>
            <a:ahLst/>
            <a:cxnLst/>
            <a:rect l="l" t="t" r="r" b="b"/>
            <a:pathLst>
              <a:path w="747712" h="1393031" extrusionOk="0">
                <a:moveTo>
                  <a:pt x="452437" y="66675"/>
                </a:moveTo>
                <a:lnTo>
                  <a:pt x="388143" y="107156"/>
                </a:lnTo>
                <a:lnTo>
                  <a:pt x="364331" y="140493"/>
                </a:lnTo>
                <a:lnTo>
                  <a:pt x="361950" y="147637"/>
                </a:lnTo>
                <a:lnTo>
                  <a:pt x="350043" y="178593"/>
                </a:lnTo>
                <a:lnTo>
                  <a:pt x="335756" y="188118"/>
                </a:lnTo>
                <a:lnTo>
                  <a:pt x="326231" y="230981"/>
                </a:lnTo>
                <a:lnTo>
                  <a:pt x="316706" y="233362"/>
                </a:lnTo>
                <a:lnTo>
                  <a:pt x="316706" y="250031"/>
                </a:lnTo>
                <a:lnTo>
                  <a:pt x="290512" y="254793"/>
                </a:lnTo>
                <a:lnTo>
                  <a:pt x="259556" y="288131"/>
                </a:lnTo>
                <a:lnTo>
                  <a:pt x="247650" y="330993"/>
                </a:lnTo>
                <a:lnTo>
                  <a:pt x="233362" y="340518"/>
                </a:lnTo>
                <a:lnTo>
                  <a:pt x="230981" y="357187"/>
                </a:lnTo>
                <a:lnTo>
                  <a:pt x="188118" y="400050"/>
                </a:lnTo>
                <a:lnTo>
                  <a:pt x="178593" y="438150"/>
                </a:lnTo>
                <a:lnTo>
                  <a:pt x="159543" y="450056"/>
                </a:lnTo>
                <a:lnTo>
                  <a:pt x="142875" y="466725"/>
                </a:lnTo>
                <a:lnTo>
                  <a:pt x="142875" y="488156"/>
                </a:lnTo>
                <a:lnTo>
                  <a:pt x="119062" y="511968"/>
                </a:lnTo>
                <a:lnTo>
                  <a:pt x="111918" y="542925"/>
                </a:lnTo>
                <a:lnTo>
                  <a:pt x="97631" y="550068"/>
                </a:lnTo>
                <a:lnTo>
                  <a:pt x="92868" y="576262"/>
                </a:lnTo>
                <a:lnTo>
                  <a:pt x="76200" y="588168"/>
                </a:lnTo>
                <a:lnTo>
                  <a:pt x="54768" y="619125"/>
                </a:lnTo>
                <a:lnTo>
                  <a:pt x="57150" y="640556"/>
                </a:lnTo>
                <a:lnTo>
                  <a:pt x="38100" y="685800"/>
                </a:lnTo>
                <a:lnTo>
                  <a:pt x="47625" y="692943"/>
                </a:lnTo>
                <a:lnTo>
                  <a:pt x="47625" y="726281"/>
                </a:lnTo>
                <a:lnTo>
                  <a:pt x="38100" y="733425"/>
                </a:lnTo>
                <a:lnTo>
                  <a:pt x="47625" y="750093"/>
                </a:lnTo>
                <a:lnTo>
                  <a:pt x="50006" y="776287"/>
                </a:lnTo>
                <a:lnTo>
                  <a:pt x="52387" y="788193"/>
                </a:lnTo>
                <a:lnTo>
                  <a:pt x="38100" y="795337"/>
                </a:lnTo>
                <a:lnTo>
                  <a:pt x="35718" y="804862"/>
                </a:lnTo>
                <a:lnTo>
                  <a:pt x="19050" y="888206"/>
                </a:lnTo>
                <a:lnTo>
                  <a:pt x="7143" y="902493"/>
                </a:lnTo>
                <a:lnTo>
                  <a:pt x="0" y="909637"/>
                </a:lnTo>
                <a:lnTo>
                  <a:pt x="19050" y="931068"/>
                </a:lnTo>
                <a:lnTo>
                  <a:pt x="42862" y="938212"/>
                </a:lnTo>
                <a:lnTo>
                  <a:pt x="61912" y="976312"/>
                </a:lnTo>
                <a:lnTo>
                  <a:pt x="61912" y="1000125"/>
                </a:lnTo>
                <a:lnTo>
                  <a:pt x="71437" y="1016793"/>
                </a:lnTo>
                <a:lnTo>
                  <a:pt x="66675" y="1026318"/>
                </a:lnTo>
                <a:lnTo>
                  <a:pt x="90487" y="1054893"/>
                </a:lnTo>
                <a:lnTo>
                  <a:pt x="90487" y="1078706"/>
                </a:lnTo>
                <a:lnTo>
                  <a:pt x="90487" y="1090612"/>
                </a:lnTo>
                <a:lnTo>
                  <a:pt x="104775" y="1131093"/>
                </a:lnTo>
                <a:lnTo>
                  <a:pt x="135731" y="1152525"/>
                </a:lnTo>
                <a:lnTo>
                  <a:pt x="152400" y="1162050"/>
                </a:lnTo>
                <a:lnTo>
                  <a:pt x="190500" y="1188243"/>
                </a:lnTo>
                <a:lnTo>
                  <a:pt x="190500" y="1188243"/>
                </a:lnTo>
                <a:lnTo>
                  <a:pt x="235743" y="1221581"/>
                </a:lnTo>
                <a:lnTo>
                  <a:pt x="252412" y="1271587"/>
                </a:lnTo>
                <a:lnTo>
                  <a:pt x="254793" y="1290637"/>
                </a:lnTo>
                <a:lnTo>
                  <a:pt x="261937" y="1300162"/>
                </a:lnTo>
                <a:lnTo>
                  <a:pt x="257175" y="1321593"/>
                </a:lnTo>
                <a:lnTo>
                  <a:pt x="250031" y="1335881"/>
                </a:lnTo>
                <a:lnTo>
                  <a:pt x="259556" y="1347787"/>
                </a:lnTo>
                <a:lnTo>
                  <a:pt x="264318" y="1362075"/>
                </a:lnTo>
                <a:lnTo>
                  <a:pt x="261937" y="1376362"/>
                </a:lnTo>
                <a:lnTo>
                  <a:pt x="273843" y="1381125"/>
                </a:lnTo>
                <a:lnTo>
                  <a:pt x="283368" y="1366837"/>
                </a:lnTo>
                <a:lnTo>
                  <a:pt x="302418" y="1376362"/>
                </a:lnTo>
                <a:lnTo>
                  <a:pt x="311943" y="1393031"/>
                </a:lnTo>
                <a:lnTo>
                  <a:pt x="316706" y="1357312"/>
                </a:lnTo>
                <a:lnTo>
                  <a:pt x="333375" y="1338262"/>
                </a:lnTo>
                <a:lnTo>
                  <a:pt x="328612" y="1300162"/>
                </a:lnTo>
                <a:lnTo>
                  <a:pt x="328612" y="1257300"/>
                </a:lnTo>
                <a:lnTo>
                  <a:pt x="326231" y="1214437"/>
                </a:lnTo>
                <a:lnTo>
                  <a:pt x="352425" y="1166812"/>
                </a:lnTo>
                <a:lnTo>
                  <a:pt x="359568" y="1128712"/>
                </a:lnTo>
                <a:lnTo>
                  <a:pt x="376237" y="1107281"/>
                </a:lnTo>
                <a:lnTo>
                  <a:pt x="381000" y="1081087"/>
                </a:lnTo>
                <a:lnTo>
                  <a:pt x="440531" y="1042987"/>
                </a:lnTo>
                <a:lnTo>
                  <a:pt x="442912" y="1009650"/>
                </a:lnTo>
                <a:lnTo>
                  <a:pt x="459581" y="992981"/>
                </a:lnTo>
                <a:lnTo>
                  <a:pt x="495300" y="940593"/>
                </a:lnTo>
                <a:lnTo>
                  <a:pt x="502443" y="907256"/>
                </a:lnTo>
                <a:lnTo>
                  <a:pt x="528637" y="895350"/>
                </a:lnTo>
                <a:lnTo>
                  <a:pt x="519112" y="883443"/>
                </a:lnTo>
                <a:lnTo>
                  <a:pt x="526256" y="842962"/>
                </a:lnTo>
                <a:lnTo>
                  <a:pt x="547687" y="809625"/>
                </a:lnTo>
                <a:lnTo>
                  <a:pt x="557212" y="773906"/>
                </a:lnTo>
                <a:cubicBezTo>
                  <a:pt x="558006" y="755650"/>
                  <a:pt x="558799" y="737393"/>
                  <a:pt x="559593" y="719137"/>
                </a:cubicBezTo>
                <a:lnTo>
                  <a:pt x="571500" y="711993"/>
                </a:lnTo>
                <a:lnTo>
                  <a:pt x="583406" y="614362"/>
                </a:lnTo>
                <a:lnTo>
                  <a:pt x="583406" y="614362"/>
                </a:lnTo>
                <a:lnTo>
                  <a:pt x="597693" y="550068"/>
                </a:lnTo>
                <a:lnTo>
                  <a:pt x="609600" y="547687"/>
                </a:lnTo>
                <a:lnTo>
                  <a:pt x="609600" y="547687"/>
                </a:lnTo>
                <a:lnTo>
                  <a:pt x="602456" y="514350"/>
                </a:lnTo>
                <a:lnTo>
                  <a:pt x="600075" y="497681"/>
                </a:lnTo>
                <a:lnTo>
                  <a:pt x="616743" y="478631"/>
                </a:lnTo>
                <a:lnTo>
                  <a:pt x="621506" y="452437"/>
                </a:lnTo>
                <a:lnTo>
                  <a:pt x="657225" y="423862"/>
                </a:lnTo>
                <a:lnTo>
                  <a:pt x="659606" y="402431"/>
                </a:lnTo>
                <a:lnTo>
                  <a:pt x="666750" y="359568"/>
                </a:lnTo>
                <a:lnTo>
                  <a:pt x="692943" y="345281"/>
                </a:lnTo>
                <a:lnTo>
                  <a:pt x="685800" y="323850"/>
                </a:lnTo>
                <a:lnTo>
                  <a:pt x="695325" y="319087"/>
                </a:lnTo>
                <a:lnTo>
                  <a:pt x="702468" y="297656"/>
                </a:lnTo>
                <a:lnTo>
                  <a:pt x="683418" y="259556"/>
                </a:lnTo>
                <a:lnTo>
                  <a:pt x="681037" y="211931"/>
                </a:lnTo>
                <a:lnTo>
                  <a:pt x="681037" y="183356"/>
                </a:lnTo>
                <a:lnTo>
                  <a:pt x="704850" y="164306"/>
                </a:lnTo>
                <a:lnTo>
                  <a:pt x="704850" y="164306"/>
                </a:lnTo>
                <a:lnTo>
                  <a:pt x="738187" y="130968"/>
                </a:lnTo>
                <a:lnTo>
                  <a:pt x="747712" y="121443"/>
                </a:lnTo>
                <a:lnTo>
                  <a:pt x="742950" y="116681"/>
                </a:lnTo>
                <a:lnTo>
                  <a:pt x="726281" y="107156"/>
                </a:lnTo>
                <a:lnTo>
                  <a:pt x="726281" y="107156"/>
                </a:lnTo>
                <a:lnTo>
                  <a:pt x="719137" y="71437"/>
                </a:lnTo>
                <a:lnTo>
                  <a:pt x="700087" y="76200"/>
                </a:lnTo>
                <a:lnTo>
                  <a:pt x="678656" y="66675"/>
                </a:lnTo>
                <a:lnTo>
                  <a:pt x="652462" y="59531"/>
                </a:lnTo>
                <a:lnTo>
                  <a:pt x="633412" y="57150"/>
                </a:lnTo>
                <a:lnTo>
                  <a:pt x="633412" y="57150"/>
                </a:lnTo>
                <a:lnTo>
                  <a:pt x="631031" y="35718"/>
                </a:lnTo>
                <a:lnTo>
                  <a:pt x="609600" y="35718"/>
                </a:lnTo>
                <a:lnTo>
                  <a:pt x="604837" y="11906"/>
                </a:lnTo>
                <a:lnTo>
                  <a:pt x="590550" y="2381"/>
                </a:lnTo>
                <a:lnTo>
                  <a:pt x="571500" y="0"/>
                </a:lnTo>
                <a:lnTo>
                  <a:pt x="552450" y="9525"/>
                </a:lnTo>
                <a:lnTo>
                  <a:pt x="540543" y="16668"/>
                </a:lnTo>
                <a:lnTo>
                  <a:pt x="533400" y="26193"/>
                </a:lnTo>
                <a:lnTo>
                  <a:pt x="533400" y="26193"/>
                </a:lnTo>
                <a:lnTo>
                  <a:pt x="519113" y="54768"/>
                </a:lnTo>
                <a:cubicBezTo>
                  <a:pt x="499269" y="65881"/>
                  <a:pt x="474662" y="62706"/>
                  <a:pt x="452437" y="66675"/>
                </a:cubicBezTo>
                <a:close/>
              </a:path>
            </a:pathLst>
          </a:custGeom>
          <a:noFill/>
          <a:ln w="28575" cap="flat" cmpd="sng">
            <a:solidFill>
              <a:srgbClr val="FFFF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" name="Google Shape;118;p32">
            <a:extLst>
              <a:ext uri="{FF2B5EF4-FFF2-40B4-BE49-F238E27FC236}">
                <a16:creationId xmlns:a16="http://schemas.microsoft.com/office/drawing/2014/main" id="{9E697146-C927-706F-78F9-4CB0379A1F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15999" y="822222"/>
            <a:ext cx="3240000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11月18日 02:00 地面天氣圖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8;p32">
            <a:extLst>
              <a:ext uri="{FF2B5EF4-FFF2-40B4-BE49-F238E27FC236}">
                <a16:creationId xmlns:a16="http://schemas.microsoft.com/office/drawing/2014/main" id="{5FD8BD30-722A-EDAB-28BB-7AF7CDE35E3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836000" y="822222"/>
            <a:ext cx="3240000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11月18日 07:00 衛星雲圖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17;p32">
            <a:extLst>
              <a:ext uri="{FF2B5EF4-FFF2-40B4-BE49-F238E27FC236}">
                <a16:creationId xmlns:a16="http://schemas.microsoft.com/office/drawing/2014/main" id="{87B24231-7A4F-14C6-2D71-E321F25A8D5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1115999" y="5505061"/>
            <a:ext cx="9960001" cy="1149674"/>
          </a:xfrm>
          <a:prstGeom prst="roundRect">
            <a:avLst>
              <a:gd name="adj" fmla="val 6039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76200" indent="0" algn="ctr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altLang="zh-TW" spc="1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123</a:t>
            </a:r>
            <a:endParaRPr lang="en-US" altLang="zh-TW" spc="1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pic>
        <p:nvPicPr>
          <p:cNvPr id="137" name="Picture 136" descr="Satell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8336" y="1192805"/>
            <a:ext cx="4115909" cy="4098286"/>
          </a:xfrm>
          <a:prstGeom prst="rect">
            <a:avLst/>
          </a:prstGeom>
        </p:spPr>
      </p:pic>
      <p:pic>
        <p:nvPicPr>
          <p:cNvPr id="138" name="Picture 137" descr="SW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6797" y="1203425"/>
            <a:ext cx="5617572" cy="40876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cs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  <a:tabLst/>
                <a:defRPr/>
              </a:pPr>
              <a:t>3</a:t>
            </a:fld>
            <a:endParaRPr kumimoji="0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452935" y="2087335"/>
            <a:ext cx="721488" cy="1012055"/>
          </a:xfrm>
          <a:prstGeom prst="roundRect">
            <a:avLst>
              <a:gd name="adj" fmla="val 1164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579679" y="983971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579679" y="1548987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2" name="Google Shape;132;p33"/>
          <p:cNvCxnSpPr>
            <a:cxnSpLocks/>
          </p:cNvCxnSpPr>
          <p:nvPr/>
        </p:nvCxnSpPr>
        <p:spPr>
          <a:xfrm>
            <a:off x="9515263" y="2380022"/>
            <a:ext cx="596832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33" name="Google Shape;133;p33"/>
          <p:cNvCxnSpPr>
            <a:cxnSpLocks/>
          </p:cNvCxnSpPr>
          <p:nvPr/>
        </p:nvCxnSpPr>
        <p:spPr>
          <a:xfrm>
            <a:off x="9515263" y="2778826"/>
            <a:ext cx="596832" cy="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</p:spPr>
      </p:cxnSp>
      <p:pic>
        <p:nvPicPr>
          <p:cNvPr id="134" name="Google Shape;134;p33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26423" y="3201847"/>
            <a:ext cx="374512" cy="4349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33"/>
          <p:cNvGrpSpPr>
            <a:grpSpLocks noGrp="1" noUngrp="1" noRot="1" noMove="1" noResize="1"/>
          </p:cNvGrpSpPr>
          <p:nvPr/>
        </p:nvGrpSpPr>
        <p:grpSpPr>
          <a:xfrm>
            <a:off x="9460982" y="3812721"/>
            <a:ext cx="705395" cy="377627"/>
            <a:chOff x="8309098" y="2929568"/>
            <a:chExt cx="705395" cy="377627"/>
          </a:xfrm>
        </p:grpSpPr>
        <p:sp>
          <p:nvSpPr>
            <p:cNvPr id="136" name="Google Shape;136;p3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464546" y="2929568"/>
              <a:ext cx="378230" cy="377627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33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309098" y="2930552"/>
              <a:ext cx="70539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8E2F3"/>
                </a:buClr>
                <a:buSzPts val="1800"/>
                <a:buFont typeface="Arial"/>
                <a:buNone/>
                <a:tabLst/>
                <a:defRPr/>
              </a:pPr>
              <a:r>
                <a:rPr kumimoji="0" lang="en-US" altLang="zh-TW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C18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TD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" name="Google Shape;129;p33">
            <a:extLst>
              <a:ext uri="{FF2B5EF4-FFF2-40B4-BE49-F238E27FC236}">
                <a16:creationId xmlns:a16="http://schemas.microsoft.com/office/drawing/2014/main" id="{72901C00-4C43-E7F4-3AC4-A6DC9B1668B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9622618" y="4436694"/>
            <a:ext cx="377627" cy="366458"/>
          </a:xfrm>
          <a:prstGeom prst="rightArrow">
            <a:avLst>
              <a:gd name="adj1" fmla="val 33270"/>
              <a:gd name="adj2" fmla="val 60365"/>
            </a:avLst>
          </a:prstGeom>
          <a:solidFill>
            <a:srgbClr val="FFFF00">
              <a:alpha val="60000"/>
            </a:srgbClr>
          </a:solidFill>
          <a:ln w="25400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highlight>
                <a:srgbClr val="FFFF00"/>
              </a:highlight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A92EB523-3F80-0B11-B842-DDF514366B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72587" y="326555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D1C97C29-31CE-46B7-D7C1-AA343A7B27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57135" y="359480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" name="AutoShape 2">
            <a:extLst>
              <a:ext uri="{FF2B5EF4-FFF2-40B4-BE49-F238E27FC236}">
                <a16:creationId xmlns:a16="http://schemas.microsoft.com/office/drawing/2014/main" id="{286D5F85-F9F7-E643-4D0E-D3F382FB36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4886" y="327980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" name="Google Shape;118;p32">
            <a:extLst>
              <a:ext uri="{FF2B5EF4-FFF2-40B4-BE49-F238E27FC236}">
                <a16:creationId xmlns:a16="http://schemas.microsoft.com/office/drawing/2014/main" id="{BBE0DCC7-F0A2-CF35-F0AA-E4FCFC61E5C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48982" y="526993"/>
            <a:ext cx="4850373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11月18日 05:00 700-850hPa 平均駛流場圖</a:t>
            </a:r>
            <a:endParaRPr kumimoji="0" lang="zh-TW" altLang="en-US" sz="18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" name="Group 20">
            <a:extLst>
              <a:ext uri="{FF2B5EF4-FFF2-40B4-BE49-F238E27FC236}">
                <a16:creationId xmlns:a16="http://schemas.microsoft.com/office/drawing/2014/main" id="{E01C4414-FBB8-6C51-6E41-521E3F7E525C}"/>
              </a:ext>
            </a:extLst>
          </p:cNvPr>
          <p:cNvGrpSpPr>
            <a:grpSpLocks/>
          </p:cNvGrpSpPr>
          <p:nvPr/>
        </p:nvGrpSpPr>
        <p:grpSpPr bwMode="auto">
          <a:xfrm>
            <a:off x="2544224" y="7091100"/>
            <a:ext cx="445254" cy="160805"/>
            <a:chOff x="1674" y="1793"/>
            <a:chExt cx="2290" cy="602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6A742BDC-8D70-D6B9-9DC1-6B9545D671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674" y="1793"/>
              <a:ext cx="2290" cy="585"/>
            </a:xfrm>
            <a:custGeom>
              <a:avLst/>
              <a:gdLst>
                <a:gd name="T0" fmla="*/ 8212 w 1908"/>
                <a:gd name="T1" fmla="*/ 0 h 488"/>
                <a:gd name="T2" fmla="*/ 7749 w 1908"/>
                <a:gd name="T3" fmla="*/ 122 h 488"/>
                <a:gd name="T4" fmla="*/ 7288 w 1908"/>
                <a:gd name="T5" fmla="*/ 532 h 488"/>
                <a:gd name="T6" fmla="*/ 6924 w 1908"/>
                <a:gd name="T7" fmla="*/ 855 h 488"/>
                <a:gd name="T8" fmla="*/ 6373 w 1908"/>
                <a:gd name="T9" fmla="*/ 1123 h 488"/>
                <a:gd name="T10" fmla="*/ 5805 w 1908"/>
                <a:gd name="T11" fmla="*/ 1229 h 488"/>
                <a:gd name="T12" fmla="*/ 4976 w 1908"/>
                <a:gd name="T13" fmla="*/ 1109 h 488"/>
                <a:gd name="T14" fmla="*/ 4272 w 1908"/>
                <a:gd name="T15" fmla="*/ 1162 h 488"/>
                <a:gd name="T16" fmla="*/ 3512 w 1908"/>
                <a:gd name="T17" fmla="*/ 1364 h 488"/>
                <a:gd name="T18" fmla="*/ 2895 w 1908"/>
                <a:gd name="T19" fmla="*/ 1569 h 488"/>
                <a:gd name="T20" fmla="*/ 2273 w 1908"/>
                <a:gd name="T21" fmla="*/ 1757 h 488"/>
                <a:gd name="T22" fmla="*/ 1566 w 1908"/>
                <a:gd name="T23" fmla="*/ 1930 h 488"/>
                <a:gd name="T24" fmla="*/ 984 w 1908"/>
                <a:gd name="T25" fmla="*/ 2016 h 488"/>
                <a:gd name="T26" fmla="*/ 0 w 1908"/>
                <a:gd name="T27" fmla="*/ 2080 h 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908"/>
                <a:gd name="T43" fmla="*/ 0 h 488"/>
                <a:gd name="T44" fmla="*/ 1908 w 1908"/>
                <a:gd name="T45" fmla="*/ 488 h 488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908" h="488">
                  <a:moveTo>
                    <a:pt x="1908" y="0"/>
                  </a:moveTo>
                  <a:cubicBezTo>
                    <a:pt x="1890" y="5"/>
                    <a:pt x="1836" y="7"/>
                    <a:pt x="1800" y="28"/>
                  </a:cubicBezTo>
                  <a:cubicBezTo>
                    <a:pt x="1764" y="49"/>
                    <a:pt x="1724" y="95"/>
                    <a:pt x="1692" y="124"/>
                  </a:cubicBezTo>
                  <a:cubicBezTo>
                    <a:pt x="1660" y="153"/>
                    <a:pt x="1643" y="177"/>
                    <a:pt x="1608" y="200"/>
                  </a:cubicBezTo>
                  <a:cubicBezTo>
                    <a:pt x="1573" y="223"/>
                    <a:pt x="1523" y="249"/>
                    <a:pt x="1480" y="264"/>
                  </a:cubicBezTo>
                  <a:cubicBezTo>
                    <a:pt x="1437" y="279"/>
                    <a:pt x="1402" y="289"/>
                    <a:pt x="1348" y="288"/>
                  </a:cubicBezTo>
                  <a:cubicBezTo>
                    <a:pt x="1294" y="287"/>
                    <a:pt x="1215" y="263"/>
                    <a:pt x="1156" y="260"/>
                  </a:cubicBezTo>
                  <a:cubicBezTo>
                    <a:pt x="1097" y="257"/>
                    <a:pt x="1049" y="262"/>
                    <a:pt x="992" y="272"/>
                  </a:cubicBezTo>
                  <a:cubicBezTo>
                    <a:pt x="935" y="282"/>
                    <a:pt x="869" y="304"/>
                    <a:pt x="816" y="320"/>
                  </a:cubicBezTo>
                  <a:cubicBezTo>
                    <a:pt x="763" y="336"/>
                    <a:pt x="720" y="353"/>
                    <a:pt x="672" y="368"/>
                  </a:cubicBezTo>
                  <a:cubicBezTo>
                    <a:pt x="624" y="383"/>
                    <a:pt x="579" y="398"/>
                    <a:pt x="528" y="412"/>
                  </a:cubicBezTo>
                  <a:cubicBezTo>
                    <a:pt x="477" y="426"/>
                    <a:pt x="414" y="442"/>
                    <a:pt x="364" y="452"/>
                  </a:cubicBezTo>
                  <a:cubicBezTo>
                    <a:pt x="314" y="462"/>
                    <a:pt x="289" y="466"/>
                    <a:pt x="228" y="472"/>
                  </a:cubicBezTo>
                  <a:cubicBezTo>
                    <a:pt x="167" y="478"/>
                    <a:pt x="47" y="485"/>
                    <a:pt x="0" y="488"/>
                  </a:cubicBezTo>
                </a:path>
              </a:pathLst>
            </a:custGeom>
            <a:noFill/>
            <a:ln w="254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0192A48-8A44-33F9-507E-12B1ECC49DBC}"/>
                </a:ext>
              </a:extLst>
            </p:cNvPr>
            <p:cNvSpPr>
              <a:spLocks/>
            </p:cNvSpPr>
            <p:nvPr/>
          </p:nvSpPr>
          <p:spPr bwMode="auto">
            <a:xfrm rot="-1200000">
              <a:off x="3379" y="2046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0" name="AutoShape 12">
              <a:extLst>
                <a:ext uri="{FF2B5EF4-FFF2-40B4-BE49-F238E27FC236}">
                  <a16:creationId xmlns:a16="http://schemas.microsoft.com/office/drawing/2014/main" id="{61A66E38-DACF-DCE9-3070-5511A851FC0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7800000">
              <a:off x="3724" y="1888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E6BF0885-167F-819C-4F00-9A68FE9A8B33}"/>
                </a:ext>
              </a:extLst>
            </p:cNvPr>
            <p:cNvSpPr>
              <a:spLocks/>
            </p:cNvSpPr>
            <p:nvPr/>
          </p:nvSpPr>
          <p:spPr bwMode="auto">
            <a:xfrm rot="-900000">
              <a:off x="2462" y="2151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BFD3EA4D-8CC3-A8E6-52E2-F3F1531D3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" y="2304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7" name="AutoShape 15">
              <a:extLst>
                <a:ext uri="{FF2B5EF4-FFF2-40B4-BE49-F238E27FC236}">
                  <a16:creationId xmlns:a16="http://schemas.microsoft.com/office/drawing/2014/main" id="{3F3CBCF9-32D0-0D9D-6841-104334AE6A0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0522124">
              <a:off x="2925" y="2111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8" name="AutoShape 16">
              <a:extLst>
                <a:ext uri="{FF2B5EF4-FFF2-40B4-BE49-F238E27FC236}">
                  <a16:creationId xmlns:a16="http://schemas.microsoft.com/office/drawing/2014/main" id="{43AAA2F7-AF7F-68B2-9103-4CAF0384B4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9703952">
              <a:off x="2130" y="2322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FE7A3284-CE8B-3043-407B-DF9F1A85B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" y="2355"/>
              <a:ext cx="306" cy="21"/>
            </a:xfrm>
            <a:custGeom>
              <a:avLst/>
              <a:gdLst>
                <a:gd name="T0" fmla="*/ 0 w 306"/>
                <a:gd name="T1" fmla="*/ 21 h 21"/>
                <a:gd name="T2" fmla="*/ 63 w 306"/>
                <a:gd name="T3" fmla="*/ 18 h 21"/>
                <a:gd name="T4" fmla="*/ 138 w 306"/>
                <a:gd name="T5" fmla="*/ 15 h 21"/>
                <a:gd name="T6" fmla="*/ 228 w 306"/>
                <a:gd name="T7" fmla="*/ 6 h 21"/>
                <a:gd name="T8" fmla="*/ 306 w 306"/>
                <a:gd name="T9" fmla="*/ 0 h 2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1"/>
                <a:gd name="T17" fmla="*/ 306 w 306"/>
                <a:gd name="T18" fmla="*/ 21 h 2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1">
                  <a:moveTo>
                    <a:pt x="0" y="21"/>
                  </a:moveTo>
                  <a:cubicBezTo>
                    <a:pt x="10" y="21"/>
                    <a:pt x="40" y="19"/>
                    <a:pt x="63" y="18"/>
                  </a:cubicBezTo>
                  <a:cubicBezTo>
                    <a:pt x="86" y="17"/>
                    <a:pt x="111" y="17"/>
                    <a:pt x="138" y="15"/>
                  </a:cubicBezTo>
                  <a:cubicBezTo>
                    <a:pt x="165" y="13"/>
                    <a:pt x="200" y="9"/>
                    <a:pt x="228" y="6"/>
                  </a:cubicBezTo>
                  <a:cubicBezTo>
                    <a:pt x="256" y="3"/>
                    <a:pt x="290" y="1"/>
                    <a:pt x="306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C77BCE7D-6317-3878-4AF8-000824267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" y="2148"/>
              <a:ext cx="351" cy="117"/>
            </a:xfrm>
            <a:custGeom>
              <a:avLst/>
              <a:gdLst>
                <a:gd name="T0" fmla="*/ 0 w 351"/>
                <a:gd name="T1" fmla="*/ 117 h 117"/>
                <a:gd name="T2" fmla="*/ 96 w 351"/>
                <a:gd name="T3" fmla="*/ 87 h 117"/>
                <a:gd name="T4" fmla="*/ 150 w 351"/>
                <a:gd name="T5" fmla="*/ 69 h 117"/>
                <a:gd name="T6" fmla="*/ 213 w 351"/>
                <a:gd name="T7" fmla="*/ 48 h 117"/>
                <a:gd name="T8" fmla="*/ 270 w 351"/>
                <a:gd name="T9" fmla="*/ 30 h 117"/>
                <a:gd name="T10" fmla="*/ 351 w 351"/>
                <a:gd name="T11" fmla="*/ 0 h 11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51"/>
                <a:gd name="T19" fmla="*/ 0 h 117"/>
                <a:gd name="T20" fmla="*/ 351 w 351"/>
                <a:gd name="T21" fmla="*/ 117 h 11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51" h="117">
                  <a:moveTo>
                    <a:pt x="0" y="117"/>
                  </a:moveTo>
                  <a:cubicBezTo>
                    <a:pt x="16" y="112"/>
                    <a:pt x="71" y="95"/>
                    <a:pt x="96" y="87"/>
                  </a:cubicBezTo>
                  <a:cubicBezTo>
                    <a:pt x="121" y="79"/>
                    <a:pt x="131" y="75"/>
                    <a:pt x="150" y="69"/>
                  </a:cubicBezTo>
                  <a:cubicBezTo>
                    <a:pt x="169" y="63"/>
                    <a:pt x="193" y="54"/>
                    <a:pt x="213" y="48"/>
                  </a:cubicBezTo>
                  <a:cubicBezTo>
                    <a:pt x="233" y="42"/>
                    <a:pt x="247" y="38"/>
                    <a:pt x="270" y="30"/>
                  </a:cubicBezTo>
                  <a:cubicBezTo>
                    <a:pt x="293" y="22"/>
                    <a:pt x="334" y="6"/>
                    <a:pt x="351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7665CBD1-61C3-7C30-41CD-023F7C5AC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6" y="2019"/>
              <a:ext cx="378" cy="122"/>
            </a:xfrm>
            <a:custGeom>
              <a:avLst/>
              <a:gdLst>
                <a:gd name="T0" fmla="*/ 0 w 378"/>
                <a:gd name="T1" fmla="*/ 117 h 122"/>
                <a:gd name="T2" fmla="*/ 102 w 378"/>
                <a:gd name="T3" fmla="*/ 117 h 122"/>
                <a:gd name="T4" fmla="*/ 225 w 378"/>
                <a:gd name="T5" fmla="*/ 84 h 122"/>
                <a:gd name="T6" fmla="*/ 303 w 378"/>
                <a:gd name="T7" fmla="*/ 51 h 122"/>
                <a:gd name="T8" fmla="*/ 378 w 378"/>
                <a:gd name="T9" fmla="*/ 0 h 12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78"/>
                <a:gd name="T16" fmla="*/ 0 h 122"/>
                <a:gd name="T17" fmla="*/ 378 w 378"/>
                <a:gd name="T18" fmla="*/ 122 h 12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78" h="122">
                  <a:moveTo>
                    <a:pt x="0" y="117"/>
                  </a:moveTo>
                  <a:cubicBezTo>
                    <a:pt x="17" y="117"/>
                    <a:pt x="65" y="122"/>
                    <a:pt x="102" y="117"/>
                  </a:cubicBezTo>
                  <a:cubicBezTo>
                    <a:pt x="139" y="112"/>
                    <a:pt x="192" y="95"/>
                    <a:pt x="225" y="84"/>
                  </a:cubicBezTo>
                  <a:cubicBezTo>
                    <a:pt x="258" y="73"/>
                    <a:pt x="278" y="65"/>
                    <a:pt x="303" y="51"/>
                  </a:cubicBezTo>
                  <a:cubicBezTo>
                    <a:pt x="328" y="37"/>
                    <a:pt x="362" y="11"/>
                    <a:pt x="378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</p:grpSp>
      <p:sp>
        <p:nvSpPr>
          <p:cNvPr id="108" name="Google Shape;127;p33">
            <a:extLst>
              <a:ext uri="{FF2B5EF4-FFF2-40B4-BE49-F238E27FC236}">
                <a16:creationId xmlns:a16="http://schemas.microsoft.com/office/drawing/2014/main" id="{6E5FC5FD-5570-D4A1-1965-4ED763818B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5086" y="5109990"/>
            <a:ext cx="10902823" cy="1599764"/>
          </a:xfrm>
          <a:prstGeom prst="roundRect">
            <a:avLst>
              <a:gd name="adj" fmla="val 5324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76200" indent="0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None/>
            </a:pPr>
            <a:r>
              <a:rPr lang="en-US" altLang="zh-TW" b="1" dirty="0">
                <a:solidFill>
                  <a:srgbClr val="000C18"/>
                </a:solidFill>
              </a:rPr>
              <a:t>700-850hPa</a:t>
            </a:r>
            <a:r>
              <a:rPr lang="zh-TW" altLang="en-US" b="1" dirty="0">
                <a:solidFill>
                  <a:srgbClr val="000C18"/>
                </a:solidFill>
              </a:rPr>
              <a:t>流場圖顯示：</a:t>
            </a:r>
          </a:p>
          <a:p>
            <a:pPr marL="266700" indent="-190500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100000"/>
            </a:pPr>
            <a:r>
              <a:rPr lang="zh-TW" altLang="en-US" sz="1600" dirty="0">
                <a:solidFill>
                  <a:srgbClr val="000C18"/>
                </a:solidFill>
              </a:rPr>
              <a:t>大陸高壓中心位於長江口，逐漸東移，整體高壓勢力較廣，環境場偏東北風。</a:t>
            </a:r>
            <a:endParaRPr lang="en-US" altLang="zh-TW" sz="1600" dirty="0">
              <a:solidFill>
                <a:srgbClr val="000C18"/>
              </a:solidFill>
            </a:endParaRPr>
          </a:p>
          <a:p>
            <a:pPr marL="266700" indent="-190500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100000"/>
            </a:pPr>
            <a:r>
              <a:rPr lang="zh-TW" altLang="en-US" sz="1600" dirty="0">
                <a:solidFill>
                  <a:srgbClr val="000C18"/>
                </a:solidFill>
              </a:rPr>
              <a:t>留意今日高壓東移出海後，高壓迴流配合南來水氣，東部沿海對流易發展移入，</a:t>
            </a:r>
            <a:r>
              <a:rPr lang="zh-TW" altLang="en-US" sz="1600" b="1" dirty="0">
                <a:solidFill>
                  <a:srgbClr val="000C18"/>
                </a:solidFill>
              </a:rPr>
              <a:t>東北部至宜蘭地區有較大雨勢機率</a:t>
            </a:r>
            <a:r>
              <a:rPr lang="zh-TW" altLang="en-US" sz="1600" dirty="0">
                <a:solidFill>
                  <a:srgbClr val="000C18"/>
                </a:solidFill>
              </a:rPr>
              <a:t>。</a:t>
            </a:r>
            <a:endParaRPr lang="en-US" altLang="zh-TW" sz="1600" dirty="0">
              <a:solidFill>
                <a:srgbClr val="000C18"/>
              </a:solidFill>
            </a:endParaRPr>
          </a:p>
          <a:p>
            <a:pPr marL="266700" indent="-190500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100000"/>
            </a:pPr>
            <a:r>
              <a:rPr lang="zh-TW" altLang="en-US" sz="1600" dirty="0">
                <a:solidFill>
                  <a:srgbClr val="000C18"/>
                </a:solidFill>
              </a:rPr>
              <a:t>目前菲律賓東方海面有大低壓帶，未來緩慢朝西移動，西北太平洋整體水氣帶集中在其位置，臺灣無劇烈強降雨機率。</a:t>
            </a:r>
            <a:endParaRPr lang="en-US" altLang="zh-TW" sz="1600" dirty="0">
              <a:solidFill>
                <a:srgbClr val="000C18"/>
              </a:solidFill>
            </a:endParaRPr>
          </a:p>
        </p:txBody>
      </p:sp>
      <p:sp>
        <p:nvSpPr>
          <p:cNvPr id="9" name="Google Shape;131;p33">
            <a:extLst>
              <a:ext uri="{FF2B5EF4-FFF2-40B4-BE49-F238E27FC236}">
                <a16:creationId xmlns:a16="http://schemas.microsoft.com/office/drawing/2014/main" id="{4556B60C-66F2-CA4A-B042-A8C49FA6E5D0}"/>
              </a:ext>
            </a:extLst>
          </p:cNvPr>
          <p:cNvSpPr/>
          <p:nvPr/>
        </p:nvSpPr>
        <p:spPr>
          <a:xfrm>
            <a:off x="3697337" y="3654991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手繪多邊形: 圖案 101">
            <a:extLst>
              <a:ext uri="{FF2B5EF4-FFF2-40B4-BE49-F238E27FC236}">
                <a16:creationId xmlns:a16="http://schemas.microsoft.com/office/drawing/2014/main" id="{33D776F6-FF0D-7AF4-E69E-5376AACC1154}"/>
              </a:ext>
            </a:extLst>
          </p:cNvPr>
          <p:cNvSpPr/>
          <p:nvPr/>
        </p:nvSpPr>
        <p:spPr>
          <a:xfrm rot="21262565">
            <a:off x="5333793" y="1232480"/>
            <a:ext cx="1684274" cy="1336323"/>
          </a:xfrm>
          <a:custGeom>
            <a:avLst/>
            <a:gdLst>
              <a:gd name="connsiteX0" fmla="*/ 301841 w 301841"/>
              <a:gd name="connsiteY0" fmla="*/ 0 h 541538"/>
              <a:gd name="connsiteX1" fmla="*/ 221942 w 301841"/>
              <a:gd name="connsiteY1" fmla="*/ 292963 h 541538"/>
              <a:gd name="connsiteX2" fmla="*/ 0 w 301841"/>
              <a:gd name="connsiteY2" fmla="*/ 541538 h 54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1841" h="541538">
                <a:moveTo>
                  <a:pt x="301841" y="0"/>
                </a:moveTo>
                <a:cubicBezTo>
                  <a:pt x="287045" y="101353"/>
                  <a:pt x="272249" y="202707"/>
                  <a:pt x="221942" y="292963"/>
                </a:cubicBezTo>
                <a:cubicBezTo>
                  <a:pt x="171635" y="383219"/>
                  <a:pt x="85817" y="462378"/>
                  <a:pt x="0" y="541538"/>
                </a:cubicBezTo>
              </a:path>
            </a:pathLst>
          </a:cu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" name="Google Shape;138;p33">
            <a:extLst>
              <a:ext uri="{FF2B5EF4-FFF2-40B4-BE49-F238E27FC236}">
                <a16:creationId xmlns:a16="http://schemas.microsoft.com/office/drawing/2014/main" id="{6510D231-A0CB-BD9A-0E33-178C3B0B48C9}"/>
              </a:ext>
            </a:extLst>
          </p:cNvPr>
          <p:cNvSpPr txBox="1"/>
          <p:nvPr/>
        </p:nvSpPr>
        <p:spPr>
          <a:xfrm>
            <a:off x="1520224" y="2912428"/>
            <a:ext cx="1641264" cy="578837"/>
          </a:xfrm>
          <a:prstGeom prst="roundRect">
            <a:avLst/>
          </a:prstGeom>
          <a:solidFill>
            <a:srgbClr val="FFFF00">
              <a:alpha val="84705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大陸高壓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zh-TW" sz="1200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Continent</a:t>
            </a: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 HIGH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3" name="Google Shape;129;p33">
            <a:extLst>
              <a:ext uri="{FF2B5EF4-FFF2-40B4-BE49-F238E27FC236}">
                <a16:creationId xmlns:a16="http://schemas.microsoft.com/office/drawing/2014/main" id="{E1E9BF9F-10AC-74C7-A585-01E113AFA579}"/>
              </a:ext>
            </a:extLst>
          </p:cNvPr>
          <p:cNvSpPr/>
          <p:nvPr/>
        </p:nvSpPr>
        <p:spPr>
          <a:xfrm rot="10977462">
            <a:off x="3127918" y="3700189"/>
            <a:ext cx="453208" cy="366458"/>
          </a:xfrm>
          <a:prstGeom prst="rightArrow">
            <a:avLst>
              <a:gd name="adj1" fmla="val 33270"/>
              <a:gd name="adj2" fmla="val 60365"/>
            </a:avLst>
          </a:prstGeom>
          <a:solidFill>
            <a:srgbClr val="FFFF00">
              <a:alpha val="60000"/>
            </a:srgbClr>
          </a:solidFill>
          <a:ln w="25400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highlight>
                <a:srgbClr val="FFFF00"/>
              </a:highlight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31;p33">
            <a:extLst>
              <a:ext uri="{FF2B5EF4-FFF2-40B4-BE49-F238E27FC236}">
                <a16:creationId xmlns:a16="http://schemas.microsoft.com/office/drawing/2014/main" id="{CECF868F-1A05-0D69-3A9D-C21CB1C7E9CA}"/>
              </a:ext>
            </a:extLst>
          </p:cNvPr>
          <p:cNvSpPr/>
          <p:nvPr/>
        </p:nvSpPr>
        <p:spPr>
          <a:xfrm>
            <a:off x="6690412" y="857072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手繪多邊形: 圖案 10">
            <a:extLst>
              <a:ext uri="{FF2B5EF4-FFF2-40B4-BE49-F238E27FC236}">
                <a16:creationId xmlns:a16="http://schemas.microsoft.com/office/drawing/2014/main" id="{FECB4C07-FDF2-2BDC-91A5-DAB060E2275B}"/>
              </a:ext>
            </a:extLst>
          </p:cNvPr>
          <p:cNvSpPr/>
          <p:nvPr/>
        </p:nvSpPr>
        <p:spPr>
          <a:xfrm rot="209521">
            <a:off x="4350502" y="2954630"/>
            <a:ext cx="2458672" cy="226535"/>
          </a:xfrm>
          <a:custGeom>
            <a:avLst/>
            <a:gdLst>
              <a:gd name="connsiteX0" fmla="*/ 2929631 w 2929631"/>
              <a:gd name="connsiteY0" fmla="*/ 0 h 736846"/>
              <a:gd name="connsiteX1" fmla="*/ 1242874 w 2929631"/>
              <a:gd name="connsiteY1" fmla="*/ 559293 h 736846"/>
              <a:gd name="connsiteX2" fmla="*/ 0 w 2929631"/>
              <a:gd name="connsiteY2" fmla="*/ 736846 h 736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29631" h="736846">
                <a:moveTo>
                  <a:pt x="2929631" y="0"/>
                </a:moveTo>
                <a:cubicBezTo>
                  <a:pt x="2330388" y="218242"/>
                  <a:pt x="1731146" y="436485"/>
                  <a:pt x="1242874" y="559293"/>
                </a:cubicBezTo>
                <a:cubicBezTo>
                  <a:pt x="754602" y="682101"/>
                  <a:pt x="377301" y="709473"/>
                  <a:pt x="0" y="736846"/>
                </a:cubicBezTo>
              </a:path>
            </a:pathLst>
          </a:custGeom>
          <a:noFill/>
          <a:ln w="38100" cap="flat" cmpd="sng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Google Shape;130;p33">
            <a:extLst>
              <a:ext uri="{FF2B5EF4-FFF2-40B4-BE49-F238E27FC236}">
                <a16:creationId xmlns:a16="http://schemas.microsoft.com/office/drawing/2014/main" id="{A8F1F6FE-ADF4-FFFA-042E-0647442B5C51}"/>
              </a:ext>
            </a:extLst>
          </p:cNvPr>
          <p:cNvSpPr/>
          <p:nvPr/>
        </p:nvSpPr>
        <p:spPr>
          <a:xfrm>
            <a:off x="6842810" y="2792823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手繪多邊形: 圖案 102">
            <a:extLst>
              <a:ext uri="{FF2B5EF4-FFF2-40B4-BE49-F238E27FC236}">
                <a16:creationId xmlns:a16="http://schemas.microsoft.com/office/drawing/2014/main" id="{D1E9E613-6C0C-6FC9-8ECF-9C6B1389A24D}"/>
              </a:ext>
            </a:extLst>
          </p:cNvPr>
          <p:cNvSpPr/>
          <p:nvPr/>
        </p:nvSpPr>
        <p:spPr>
          <a:xfrm rot="21262565">
            <a:off x="4142822" y="2189714"/>
            <a:ext cx="217990" cy="448798"/>
          </a:xfrm>
          <a:custGeom>
            <a:avLst/>
            <a:gdLst>
              <a:gd name="connsiteX0" fmla="*/ 301841 w 301841"/>
              <a:gd name="connsiteY0" fmla="*/ 0 h 541538"/>
              <a:gd name="connsiteX1" fmla="*/ 221942 w 301841"/>
              <a:gd name="connsiteY1" fmla="*/ 292963 h 541538"/>
              <a:gd name="connsiteX2" fmla="*/ 0 w 301841"/>
              <a:gd name="connsiteY2" fmla="*/ 541538 h 54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1841" h="541538">
                <a:moveTo>
                  <a:pt x="301841" y="0"/>
                </a:moveTo>
                <a:cubicBezTo>
                  <a:pt x="287045" y="101353"/>
                  <a:pt x="272249" y="202707"/>
                  <a:pt x="221942" y="292963"/>
                </a:cubicBezTo>
                <a:cubicBezTo>
                  <a:pt x="171635" y="383219"/>
                  <a:pt x="85817" y="462378"/>
                  <a:pt x="0" y="541538"/>
                </a:cubicBezTo>
              </a:path>
            </a:pathLst>
          </a:cu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4" name="Google Shape;131;p33">
            <a:extLst>
              <a:ext uri="{FF2B5EF4-FFF2-40B4-BE49-F238E27FC236}">
                <a16:creationId xmlns:a16="http://schemas.microsoft.com/office/drawing/2014/main" id="{B4B48E14-C39A-B699-9B30-4230B2BE31A3}"/>
              </a:ext>
            </a:extLst>
          </p:cNvPr>
          <p:cNvSpPr/>
          <p:nvPr/>
        </p:nvSpPr>
        <p:spPr>
          <a:xfrm>
            <a:off x="4165337" y="1817823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30;p33">
            <a:extLst>
              <a:ext uri="{FF2B5EF4-FFF2-40B4-BE49-F238E27FC236}">
                <a16:creationId xmlns:a16="http://schemas.microsoft.com/office/drawing/2014/main" id="{BAF6CEB0-30F5-ACA7-19DB-619B7D05F809}"/>
              </a:ext>
            </a:extLst>
          </p:cNvPr>
          <p:cNvSpPr/>
          <p:nvPr/>
        </p:nvSpPr>
        <p:spPr>
          <a:xfrm>
            <a:off x="2544224" y="2225095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手繪多邊形: 圖案 105">
            <a:extLst>
              <a:ext uri="{FF2B5EF4-FFF2-40B4-BE49-F238E27FC236}">
                <a16:creationId xmlns:a16="http://schemas.microsoft.com/office/drawing/2014/main" id="{90B7BFE7-8E19-0F90-0071-27FF91A7B77C}"/>
              </a:ext>
            </a:extLst>
          </p:cNvPr>
          <p:cNvSpPr/>
          <p:nvPr/>
        </p:nvSpPr>
        <p:spPr>
          <a:xfrm rot="19559480">
            <a:off x="2780709" y="1334320"/>
            <a:ext cx="676994" cy="539478"/>
          </a:xfrm>
          <a:custGeom>
            <a:avLst/>
            <a:gdLst>
              <a:gd name="connsiteX0" fmla="*/ 301841 w 301841"/>
              <a:gd name="connsiteY0" fmla="*/ 0 h 541538"/>
              <a:gd name="connsiteX1" fmla="*/ 221942 w 301841"/>
              <a:gd name="connsiteY1" fmla="*/ 292963 h 541538"/>
              <a:gd name="connsiteX2" fmla="*/ 0 w 301841"/>
              <a:gd name="connsiteY2" fmla="*/ 541538 h 54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1841" h="541538">
                <a:moveTo>
                  <a:pt x="301841" y="0"/>
                </a:moveTo>
                <a:cubicBezTo>
                  <a:pt x="287045" y="101353"/>
                  <a:pt x="272249" y="202707"/>
                  <a:pt x="221942" y="292963"/>
                </a:cubicBezTo>
                <a:cubicBezTo>
                  <a:pt x="171635" y="383219"/>
                  <a:pt x="85817" y="462378"/>
                  <a:pt x="0" y="541538"/>
                </a:cubicBezTo>
              </a:path>
            </a:pathLst>
          </a:cu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7" name="Google Shape;131;p33">
            <a:extLst>
              <a:ext uri="{FF2B5EF4-FFF2-40B4-BE49-F238E27FC236}">
                <a16:creationId xmlns:a16="http://schemas.microsoft.com/office/drawing/2014/main" id="{6CE97318-9098-3CA3-4125-EF85E59C113A}"/>
              </a:ext>
            </a:extLst>
          </p:cNvPr>
          <p:cNvSpPr/>
          <p:nvPr/>
        </p:nvSpPr>
        <p:spPr>
          <a:xfrm>
            <a:off x="2945658" y="943915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Picture 137" descr="StreamLin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086" y="917939"/>
            <a:ext cx="8164269" cy="40821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60;p34">
            <a:extLst>
              <a:ext uri="{FF2B5EF4-FFF2-40B4-BE49-F238E27FC236}">
                <a16:creationId xmlns:a16="http://schemas.microsoft.com/office/drawing/2014/main" id="{9BF00C8A-1510-4CA4-BA2E-EB64A284138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4818460"/>
            <a:ext cx="5400589" cy="1854938"/>
          </a:xfrm>
          <a:prstGeom prst="roundRect">
            <a:avLst>
              <a:gd name="adj" fmla="val 4688"/>
            </a:avLst>
          </a:prstGeom>
          <a:solidFill>
            <a:srgbClr val="D3EDF9">
              <a:alpha val="800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4137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00172F"/>
              </a:buClr>
              <a:buSzPts val="1600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基隆北海岸、新北東側山區及宜花有局部短暫雨。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本島最大降雨：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新北市貢寮區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澳底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 13.5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監控路段最大降雨：</a:t>
            </a:r>
            <a:r>
              <a:rPr lang="en-US" altLang="zh-TW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/>
            </a:r>
            <a:br>
              <a:rPr lang="en-US" altLang="zh-TW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</a:b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台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9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丁線南澳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~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和平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(33K~54K)(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觀音海岸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 10.5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</p:txBody>
      </p:sp>
      <p:sp>
        <p:nvSpPr>
          <p:cNvPr id="14" name="Google Shape;163;p34">
            <a:extLst>
              <a:ext uri="{FF2B5EF4-FFF2-40B4-BE49-F238E27FC236}">
                <a16:creationId xmlns:a16="http://schemas.microsoft.com/office/drawing/2014/main" id="{13C6FB08-62C1-4054-BD8B-F737593090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63999" y="4487587"/>
            <a:ext cx="2774259" cy="333878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昨(17)日 累積雨量</a:t>
            </a:r>
            <a:endParaRPr sz="16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60;p34">
            <a:extLst>
              <a:ext uri="{FF2B5EF4-FFF2-40B4-BE49-F238E27FC236}">
                <a16:creationId xmlns:a16="http://schemas.microsoft.com/office/drawing/2014/main" id="{C2175E2A-9567-4926-A828-9E28F7D80DC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64000" y="4821465"/>
            <a:ext cx="5400589" cy="1851932"/>
          </a:xfrm>
          <a:prstGeom prst="roundRect">
            <a:avLst>
              <a:gd name="adj" fmla="val 3599"/>
            </a:avLst>
          </a:prstGeom>
          <a:solidFill>
            <a:srgbClr val="D3EDF9">
              <a:alpha val="800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4137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00172F"/>
              </a:buClr>
              <a:buSzPts val="1600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新竹以北、宜花東及恆春半島有局部短暫雨，日累積大雨以下。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本島最大降雨：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花蓮縣花蓮市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水利署花蓮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 29.0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 smtClean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監控</a:t>
            </a:r>
            <a:r>
              <a:rPr lang="en-US" altLang="zh-TW" sz="1600" smtClean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1231321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</p:txBody>
      </p:sp>
      <p:sp>
        <p:nvSpPr>
          <p:cNvPr id="18" name="Google Shape;163;p34">
            <a:extLst>
              <a:ext uri="{FF2B5EF4-FFF2-40B4-BE49-F238E27FC236}">
                <a16:creationId xmlns:a16="http://schemas.microsoft.com/office/drawing/2014/main" id="{C5E28737-CF5B-4FB6-807F-EE0C1262DD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4484581"/>
            <a:ext cx="3236536" cy="333878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今(18)日 00-06時 累積雨量</a:t>
            </a:r>
            <a:endParaRPr sz="16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984189F-B7DE-EC23-3CCD-A8FB0A3E1E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4</a:t>
            </a:fld>
            <a:endParaRPr lang="zh-TW" altLang="en-US" dirty="0"/>
          </a:p>
        </p:txBody>
      </p:sp>
      <p:pic>
        <p:nvPicPr>
          <p:cNvPr id="44" name="Picture 43" descr="E_06_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100" y="647559"/>
            <a:ext cx="3837022" cy="3837022"/>
          </a:xfrm>
          <a:prstGeom prst="rect">
            <a:avLst/>
          </a:prstGeom>
        </p:spPr>
      </p:pic>
      <p:pic>
        <p:nvPicPr>
          <p:cNvPr id="45" name="Picture 44" descr="E_yday_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989" y="754602"/>
            <a:ext cx="3729979" cy="372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941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82;p36">
            <a:extLst>
              <a:ext uri="{FF2B5EF4-FFF2-40B4-BE49-F238E27FC236}">
                <a16:creationId xmlns:a16="http://schemas.microsoft.com/office/drawing/2014/main" id="{0E9A1208-BF91-8951-E0FE-BFDC4A4A07D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5863" y="839755"/>
            <a:ext cx="5129370" cy="3825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18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今</a:t>
            </a:r>
            <a:r>
              <a:rPr lang="en-US" altLang="zh-TW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(31)</a:t>
            </a: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受東北季風影響、迎風面水氣多，基隆北海岸、新北東側山區及宜花東有局部短暫雨，尤其宜蘭有較大雨勢發生機率，午後中南部山區有零星短暫陣雨。</a:t>
            </a:r>
            <a:endParaRPr lang="en-US" altLang="zh-TW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明</a:t>
            </a:r>
            <a:r>
              <a:rPr lang="en-US" altLang="zh-TW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(11/1)</a:t>
            </a: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東北季風減弱，基隆北海岸、東北部、東半部仍有局部短暫雨，午後中南部山區有零星短暫陣雨</a:t>
            </a: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。</a:t>
            </a:r>
            <a:endParaRPr lang="en-US" altLang="zh-TW" b="1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後</a:t>
            </a:r>
            <a:r>
              <a:rPr lang="en-US" altLang="zh-TW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(11/2)</a:t>
            </a: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環境轉偏東風、水氣減少，宜花仍有零星短暫雨，台中以南山區午後有零星短暫雨。</a:t>
            </a:r>
            <a:endParaRPr lang="en-US" altLang="zh-TW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10" name="Google Shape;183;p36">
            <a:extLst>
              <a:ext uri="{FF2B5EF4-FFF2-40B4-BE49-F238E27FC236}">
                <a16:creationId xmlns:a16="http://schemas.microsoft.com/office/drawing/2014/main" id="{671639C6-DDF4-BADB-CB6F-CAC228C72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303079" y="570514"/>
            <a:ext cx="1998812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今(18)日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83;p36">
            <a:extLst>
              <a:ext uri="{FF2B5EF4-FFF2-40B4-BE49-F238E27FC236}">
                <a16:creationId xmlns:a16="http://schemas.microsoft.com/office/drawing/2014/main" id="{F1476CD8-CE13-CAF9-BDC0-8848D84EC43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90419" y="570515"/>
            <a:ext cx="1998812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明(19)日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83;p36">
            <a:extLst>
              <a:ext uri="{FF2B5EF4-FFF2-40B4-BE49-F238E27FC236}">
                <a16:creationId xmlns:a16="http://schemas.microsoft.com/office/drawing/2014/main" id="{F02504B6-F777-0768-CDFD-5D9E4CD5D0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832790" y="567356"/>
            <a:ext cx="1998811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今(20)日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D256D1F-34D9-FA5C-A275-165EB2B6553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219445" y="3962830"/>
            <a:ext cx="2371354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資料來源：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CWB</a:t>
            </a: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NCDR</a:t>
            </a: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IIDP</a:t>
            </a:r>
            <a:endParaRPr kumimoji="0" sz="10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5CBDB625-3AE6-5DF4-E459-A267E32C549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600" y="3943475"/>
            <a:ext cx="3916335" cy="424061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894A80A-2486-6255-F50B-AA7C384DC8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5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BB36CFC2-FDA8-1FFA-AB18-8CC08E50AB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4838801"/>
              </p:ext>
            </p:extLst>
          </p:nvPr>
        </p:nvGraphicFramePr>
        <p:xfrm>
          <a:off x="462002" y="4736999"/>
          <a:ext cx="11286656" cy="1874377"/>
        </p:xfrm>
        <a:graphic>
          <a:graphicData uri="http://schemas.openxmlformats.org/drawingml/2006/table">
            <a:tbl>
              <a:tblPr firstRow="1" bandRow="1">
                <a:tableStyleId>{3FCB4079-BDFC-4163-A115-78F2D50C4D1D}</a:tableStyleId>
              </a:tblPr>
              <a:tblGrid>
                <a:gridCol w="1871561">
                  <a:extLst>
                    <a:ext uri="{9D8B030D-6E8A-4147-A177-3AD203B41FA5}">
                      <a16:colId xmlns:a16="http://schemas.microsoft.com/office/drawing/2014/main" val="60404546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4066192631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524861943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711258268"/>
                    </a:ext>
                  </a:extLst>
                </a:gridCol>
              </a:tblGrid>
              <a:tr h="309705">
                <a:tc>
                  <a:txBody>
                    <a:bodyPr/>
                    <a:lstStyle/>
                    <a:p>
                      <a:pPr algn="ctr"/>
                      <a:endParaRPr lang="zh-TW" altLang="en-US" sz="1600" b="1" i="0" u="none" strike="noStrike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今(18)日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明(19)日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後(20)日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095319"/>
                  </a:ext>
                </a:extLst>
              </a:tr>
              <a:tr h="383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降雨熱區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spc="100" dirty="0">
                          <a:solidFill>
                            <a:srgbClr val="000C18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新北東側山區、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宜花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spc="100" dirty="0">
                          <a:solidFill>
                            <a:srgbClr val="000C18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新北東側山區、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宜花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宜花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378866"/>
                  </a:ext>
                </a:extLst>
              </a:tr>
              <a:tr h="383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預估日累積雨量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60~90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，大雨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40~60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，近大雨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20~40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，大雨以下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510943"/>
                  </a:ext>
                </a:extLst>
              </a:tr>
              <a:tr h="7412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重點注意路段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線、台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丁線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無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無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8562967"/>
                  </a:ext>
                </a:extLst>
              </a:tr>
            </a:tbl>
          </a:graphicData>
        </a:graphic>
      </p:graphicFrame>
      <p:sp>
        <p:nvSpPr>
          <p:cNvPr id="20" name="手繪多邊形: 圖案 19" hidden="1">
            <a:extLst>
              <a:ext uri="{FF2B5EF4-FFF2-40B4-BE49-F238E27FC236}">
                <a16:creationId xmlns:a16="http://schemas.microsoft.com/office/drawing/2014/main" id="{F0DBF39B-C869-56DE-68DB-97AED1CFA40D}"/>
              </a:ext>
            </a:extLst>
          </p:cNvPr>
          <p:cNvSpPr/>
          <p:nvPr/>
        </p:nvSpPr>
        <p:spPr>
          <a:xfrm>
            <a:off x="10075583" y="1032660"/>
            <a:ext cx="1471326" cy="2769452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73A83EA0-D0A6-3F8B-25DC-41408D0A09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015965" y="1038687"/>
            <a:ext cx="1496229" cy="2786265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8EF75DF7-ACC1-F9D7-F717-3A5D3B648B4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554270" y="1061179"/>
            <a:ext cx="1468927" cy="275503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C0D4FAF-0A91-B65C-53A4-FBD92A199F9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852109" y="1036152"/>
            <a:ext cx="1487083" cy="2789092"/>
          </a:xfrm>
          <a:prstGeom prst="rect">
            <a:avLst/>
          </a:prstGeom>
        </p:spPr>
      </p:pic>
      <p:sp>
        <p:nvSpPr>
          <p:cNvPr id="17" name="手繪多邊形: 圖案 16">
            <a:extLst>
              <a:ext uri="{FF2B5EF4-FFF2-40B4-BE49-F238E27FC236}">
                <a16:creationId xmlns:a16="http://schemas.microsoft.com/office/drawing/2014/main" id="{B4F32AF7-1321-409A-9E8D-B3BF7E6F1AB4}"/>
              </a:ext>
            </a:extLst>
          </p:cNvPr>
          <p:cNvSpPr/>
          <p:nvPr/>
        </p:nvSpPr>
        <p:spPr>
          <a:xfrm>
            <a:off x="5554270" y="1055243"/>
            <a:ext cx="1446937" cy="2769709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8" name="手繪多邊形: 圖案 17">
            <a:extLst>
              <a:ext uri="{FF2B5EF4-FFF2-40B4-BE49-F238E27FC236}">
                <a16:creationId xmlns:a16="http://schemas.microsoft.com/office/drawing/2014/main" id="{D180ACDD-6B7E-A1E0-F0B5-3989F591DDEE}"/>
              </a:ext>
            </a:extLst>
          </p:cNvPr>
          <p:cNvSpPr/>
          <p:nvPr/>
        </p:nvSpPr>
        <p:spPr>
          <a:xfrm>
            <a:off x="7851065" y="1039708"/>
            <a:ext cx="1463853" cy="2776511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21" name="手繪多邊形: 圖案 20">
            <a:extLst>
              <a:ext uri="{FF2B5EF4-FFF2-40B4-BE49-F238E27FC236}">
                <a16:creationId xmlns:a16="http://schemas.microsoft.com/office/drawing/2014/main" id="{24E29B91-5F6D-915F-D618-F9C3DB83F89C}"/>
              </a:ext>
            </a:extLst>
          </p:cNvPr>
          <p:cNvSpPr/>
          <p:nvPr/>
        </p:nvSpPr>
        <p:spPr>
          <a:xfrm>
            <a:off x="10024843" y="1050484"/>
            <a:ext cx="1478473" cy="2765736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42366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8;p9">
            <a:extLst>
              <a:ext uri="{FF2B5EF4-FFF2-40B4-BE49-F238E27FC236}">
                <a16:creationId xmlns:a16="http://schemas.microsoft.com/office/drawing/2014/main" id="{B7213968-51F2-63F5-7914-99C0BEF28975}"/>
              </a:ext>
            </a:extLst>
          </p:cNvPr>
          <p:cNvSpPr txBox="1"/>
          <p:nvPr/>
        </p:nvSpPr>
        <p:spPr>
          <a:xfrm>
            <a:off x="6573171" y="644243"/>
            <a:ext cx="2665103" cy="40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080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5A6E0"/>
              </a:buClr>
              <a:buSzPts val="2400"/>
              <a:buFont typeface="Inter"/>
              <a:buNone/>
              <a:tabLst/>
              <a:defRPr/>
            </a:pPr>
            <a: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未來三日降雪機率： 無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5" name="Google Shape;199;p38">
            <a:extLst>
              <a:ext uri="{FF2B5EF4-FFF2-40B4-BE49-F238E27FC236}">
                <a16:creationId xmlns:a16="http://schemas.microsoft.com/office/drawing/2014/main" id="{E2AF13AE-2F39-479C-97A6-1646ACE832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6262731"/>
              </p:ext>
            </p:extLst>
          </p:nvPr>
        </p:nvGraphicFramePr>
        <p:xfrm>
          <a:off x="485906" y="1056873"/>
          <a:ext cx="11095895" cy="540038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517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4394">
                  <a:extLst>
                    <a:ext uri="{9D8B030D-6E8A-4147-A177-3AD203B41FA5}">
                      <a16:colId xmlns:a16="http://schemas.microsoft.com/office/drawing/2014/main" val="2588831222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14629">
                  <a:extLst>
                    <a:ext uri="{9D8B030D-6E8A-4147-A177-3AD203B41FA5}">
                      <a16:colId xmlns:a16="http://schemas.microsoft.com/office/drawing/2014/main" val="1712944424"/>
                    </a:ext>
                  </a:extLst>
                </a:gridCol>
              </a:tblGrid>
              <a:tr h="72785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省道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公路名(樁號)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昨日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雨量累積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今(18)日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明(19)日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後(20)日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預警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警戒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行動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值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(26hr)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台2線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濱海公路(67K~84K)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(基隆)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12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台2甲線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陽金公路(7K~9k)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(三和)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19.5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822">
                <a:tc row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台9線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北宜公路(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K~52K)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坪林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260/310/500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蘇花改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(104K~189K)(</a:t>
                      </a:r>
                      <a:r>
                        <a:rPr lang="zh-TW" altLang="en-US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東澳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3.5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舊蘇花(0K~71K)(東澳嶺)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南迴公路(407K~465K)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(金崙)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180/260/450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台9甲線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新烏公路(9K~19K)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桶後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7822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台7線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北橫公路(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25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60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K)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西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(巴陵)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北橫公路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(65K~85K)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池端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260/350/450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842992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台7甲線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梨山支線(0K~69K)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松茂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、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26F9DD0-DF82-F118-F22A-2E87C98A46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6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795E0C2C-D89E-2210-7996-920F963610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5746" y="789542"/>
            <a:ext cx="168927" cy="170272"/>
          </a:xfrm>
          <a:prstGeom prst="rtTriangle">
            <a:avLst/>
          </a:prstGeom>
          <a:pattFill prst="dkUpDiag">
            <a:fgClr>
              <a:srgbClr val="FF0000"/>
            </a:fgClr>
            <a:bgClr>
              <a:srgbClr val="C0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71E86B95-5B46-3517-A0C9-2AE44F1BBD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2333" y="495577"/>
            <a:ext cx="168927" cy="170272"/>
          </a:xfrm>
          <a:prstGeom prst="rtTriangle">
            <a:avLst/>
          </a:prstGeom>
          <a:pattFill prst="dkUpDiag">
            <a:fgClr>
              <a:srgbClr val="FFFF00"/>
            </a:fgClr>
            <a:bgClr>
              <a:schemeClr val="accent5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8" name="直角三角形 7">
            <a:extLst>
              <a:ext uri="{FF2B5EF4-FFF2-40B4-BE49-F238E27FC236}">
                <a16:creationId xmlns:a16="http://schemas.microsoft.com/office/drawing/2014/main" id="{8CD85099-285D-DEDF-915A-E7C92662490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498989"/>
            <a:ext cx="168927" cy="170272"/>
          </a:xfrm>
          <a:prstGeom prst="rtTriangle">
            <a:avLst/>
          </a:prstGeom>
          <a:pattFill prst="dkUpDiag">
            <a:fgClr>
              <a:srgbClr val="FFC000"/>
            </a:fgClr>
            <a:bgClr>
              <a:schemeClr val="accent6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9" name="直角三角形 8">
            <a:extLst>
              <a:ext uri="{FF2B5EF4-FFF2-40B4-BE49-F238E27FC236}">
                <a16:creationId xmlns:a16="http://schemas.microsoft.com/office/drawing/2014/main" id="{52D70B25-17BB-5ECD-DCF8-0916486CB3E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794143"/>
            <a:ext cx="168927" cy="170272"/>
          </a:xfrm>
          <a:prstGeom prst="rtTriangle">
            <a:avLst/>
          </a:prstGeom>
          <a:pattFill prst="dkUpDiag">
            <a:fgClr>
              <a:srgbClr val="FF66FF"/>
            </a:fgClr>
            <a:bgClr>
              <a:srgbClr val="7030A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199;p38">
            <a:extLst>
              <a:ext uri="{FF2B5EF4-FFF2-40B4-BE49-F238E27FC236}">
                <a16:creationId xmlns:a16="http://schemas.microsoft.com/office/drawing/2014/main" id="{E2180B84-EBFB-4148-ACB4-3D21D78773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880713"/>
              </p:ext>
            </p:extLst>
          </p:nvPr>
        </p:nvGraphicFramePr>
        <p:xfrm>
          <a:off x="482600" y="1057399"/>
          <a:ext cx="11095895" cy="540886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78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588831222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14629">
                  <a:extLst>
                    <a:ext uri="{9D8B030D-6E8A-4147-A177-3AD203B41FA5}">
                      <a16:colId xmlns:a16="http://schemas.microsoft.com/office/drawing/2014/main" val="1712944424"/>
                    </a:ext>
                  </a:extLst>
                </a:gridCol>
              </a:tblGrid>
              <a:tr h="715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省道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公路名(樁號)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昨日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雨量累積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今(18)日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明(19)日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後(20)日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預警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警戒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行動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值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(26hr)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88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中橫公路(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26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K~110K)西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(德基)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、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梨山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913591"/>
                  </a:ext>
                </a:extLst>
              </a:tr>
              <a:tr h="425884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中橫公路(1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K~186K)東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慈恩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59807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埔霧公路(33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~99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)(廬山)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200/260/260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652270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甲線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霧社支線(0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~41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)(廬山</a:t>
                      </a:r>
                      <a:r>
                        <a:rPr lang="zh-TW" altLang="en-US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、合歡山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591956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台18線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阿里山公路 (35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~100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 (阿里山)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310/400/550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908751"/>
                  </a:ext>
                </a:extLst>
              </a:tr>
              <a:tr h="425884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20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lang="zh-TW" altLang="en-US"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南橫公路 (58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~102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)西(甲仙)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260/310/350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041610"/>
                  </a:ext>
                </a:extLst>
              </a:tr>
              <a:tr h="425884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南橫公路 (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3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~206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)東(</a:t>
                      </a:r>
                      <a:r>
                        <a:rPr lang="zh-TW" altLang="en-US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向陽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    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180/200/260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3111112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台21線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新中橫公路(信義)(78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4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)(神木村)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180/180/250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72872"/>
                  </a:ext>
                </a:extLst>
              </a:tr>
              <a:tr h="38337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31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旗甲公路 (0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26K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)(那瑪夏國中)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180/180/250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166117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台11線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海岸公路 (34K~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9K)(加路蘭山)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072567"/>
                  </a:ext>
                </a:extLst>
              </a:tr>
              <a:tr h="3604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台11甲線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光豐公路( 0K~19K)(豐濱)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16.0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399402"/>
                  </a:ext>
                </a:extLst>
              </a:tr>
            </a:tbl>
          </a:graphicData>
        </a:graphic>
      </p:graphicFrame>
      <p:sp>
        <p:nvSpPr>
          <p:cNvPr id="2" name="Google Shape;228;p9">
            <a:extLst>
              <a:ext uri="{FF2B5EF4-FFF2-40B4-BE49-F238E27FC236}">
                <a16:creationId xmlns:a16="http://schemas.microsoft.com/office/drawing/2014/main" id="{910657D1-D376-A03B-F433-04F69C3FD4FD}"/>
              </a:ext>
            </a:extLst>
          </p:cNvPr>
          <p:cNvSpPr txBox="1"/>
          <p:nvPr/>
        </p:nvSpPr>
        <p:spPr>
          <a:xfrm>
            <a:off x="6573171" y="644243"/>
            <a:ext cx="2665103" cy="40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080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5A6E0"/>
              </a:buClr>
              <a:buSzPts val="2400"/>
              <a:buFont typeface="Inter"/>
              <a:buNone/>
              <a:tabLst/>
              <a:defRPr/>
            </a:pPr>
            <a: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未來三日降雪機率： 無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2519F7F-EA45-FB2D-2B2E-09879A884F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7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0AC6C1A6-56E3-208F-3E50-8C0B673691E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5746" y="789542"/>
            <a:ext cx="168927" cy="170272"/>
          </a:xfrm>
          <a:prstGeom prst="rtTriangle">
            <a:avLst/>
          </a:prstGeom>
          <a:pattFill prst="dkUpDiag">
            <a:fgClr>
              <a:srgbClr val="FF0000"/>
            </a:fgClr>
            <a:bgClr>
              <a:srgbClr val="C0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773C0FE4-AD1B-C0FC-8362-A6EC14229C6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2333" y="495577"/>
            <a:ext cx="168927" cy="170272"/>
          </a:xfrm>
          <a:prstGeom prst="rtTriangle">
            <a:avLst/>
          </a:prstGeom>
          <a:pattFill prst="dkUpDiag">
            <a:fgClr>
              <a:srgbClr val="FFFF00"/>
            </a:fgClr>
            <a:bgClr>
              <a:schemeClr val="accent5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B3389437-B7D7-E59B-2690-515FD67D0E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498989"/>
            <a:ext cx="168927" cy="170272"/>
          </a:xfrm>
          <a:prstGeom prst="rtTriangle">
            <a:avLst/>
          </a:prstGeom>
          <a:pattFill prst="dkUpDiag">
            <a:fgClr>
              <a:srgbClr val="FFC000"/>
            </a:fgClr>
            <a:bgClr>
              <a:schemeClr val="accent6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8" name="直角三角形 7">
            <a:extLst>
              <a:ext uri="{FF2B5EF4-FFF2-40B4-BE49-F238E27FC236}">
                <a16:creationId xmlns:a16="http://schemas.microsoft.com/office/drawing/2014/main" id="{D1115193-C492-B6C3-C80B-922790E4A61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794143"/>
            <a:ext cx="168927" cy="170272"/>
          </a:xfrm>
          <a:prstGeom prst="rtTriangle">
            <a:avLst/>
          </a:prstGeom>
          <a:pattFill prst="dkUpDiag">
            <a:fgClr>
              <a:srgbClr val="FF66FF"/>
            </a:fgClr>
            <a:bgClr>
              <a:srgbClr val="7030A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50612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1205B30-61AA-0F2D-6397-08634584B18C}"/>
              </a:ext>
            </a:extLst>
          </p:cNvPr>
          <p:cNvSpPr/>
          <p:nvPr/>
        </p:nvSpPr>
        <p:spPr>
          <a:xfrm>
            <a:off x="501927" y="1486693"/>
            <a:ext cx="11188145" cy="3312638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anchor="ctr">
            <a:spAutoFit/>
          </a:bodyPr>
          <a:lstStyle/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今</a:t>
            </a:r>
            <a:r>
              <a:rPr lang="en-US" altLang="zh-TW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(31)</a:t>
            </a: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受東北季風影響、迎風面水氣多，基隆北海岸、新北東側山區及宜花東有局部短暫雨，尤其宜蘭有較大雨勢發生機率，午後中南部山區有零星短暫陣雨。</a:t>
            </a:r>
            <a:endParaRPr lang="en-US" altLang="zh-TW" sz="24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明</a:t>
            </a:r>
            <a:r>
              <a:rPr lang="en-US" altLang="zh-TW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(11/1)</a:t>
            </a: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東北季風減弱，基隆北海岸、東北部、東半部仍有局部短暫雨，午後中南部山區有零星短暫陣雨</a:t>
            </a: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。</a:t>
            </a:r>
            <a:endParaRPr lang="en-US" altLang="zh-TW" sz="2400" b="1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後</a:t>
            </a:r>
            <a:r>
              <a:rPr lang="en-US" altLang="zh-TW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(11/2)</a:t>
            </a: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環境轉偏東風、水氣減少，宜花仍有零星短暫雨，台中以南山區午後有零星短暫雨。</a:t>
            </a:r>
            <a:endParaRPr lang="en-US" altLang="zh-TW" sz="24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5" name="Google Shape;217;p40">
            <a:extLst>
              <a:ext uri="{FF2B5EF4-FFF2-40B4-BE49-F238E27FC236}">
                <a16:creationId xmlns:a16="http://schemas.microsoft.com/office/drawing/2014/main" id="{BD8A6946-7E20-9E1B-A4A3-DBE614A7E051}"/>
              </a:ext>
            </a:extLst>
          </p:cNvPr>
          <p:cNvSpPr txBox="1"/>
          <p:nvPr/>
        </p:nvSpPr>
        <p:spPr>
          <a:xfrm>
            <a:off x="544386" y="5869460"/>
            <a:ext cx="11291459" cy="78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indent="0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今重點關注</a:t>
            </a:r>
            <a:r>
              <a:rPr kumimoji="0" lang="zh-TW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Microsoft JhengHei"/>
              </a:rPr>
              <a:t>路段：台</a:t>
            </a:r>
            <a:r>
              <a:rPr kumimoji="0" lang="en-US" altLang="zh-TW" sz="22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Microsoft JhengHei"/>
              </a:rPr>
              <a:t>9</a:t>
            </a:r>
            <a:r>
              <a:rPr kumimoji="0" lang="zh-TW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Microsoft JhengHei"/>
              </a:rPr>
              <a:t>線、台</a:t>
            </a:r>
            <a:r>
              <a:rPr kumimoji="0" lang="en-US" altLang="zh-TW" sz="22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Microsoft JhengHei"/>
              </a:rPr>
              <a:t>9</a:t>
            </a:r>
            <a:r>
              <a:rPr kumimoji="0" lang="zh-TW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Microsoft JhengHei"/>
              </a:rPr>
              <a:t>丁線</a:t>
            </a:r>
          </a:p>
          <a:p>
            <a:pPr marL="0" marR="0" indent="0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endParaRPr kumimoji="0" lang="zh-TW" altLang="en-US" sz="22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Microsoft JhengHei"/>
            </a:endParaRPr>
          </a:p>
          <a:p>
            <a:pPr marL="0" marR="0" indent="0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endParaRPr kumimoji="0" lang="zh-TW" altLang="en-US" sz="22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Microsoft JhengHei"/>
            </a:endParaRPr>
          </a:p>
          <a:p>
            <a:pPr marL="0" marR="0" indent="0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endParaRPr kumimoji="0" lang="zh-TW" altLang="en-US" sz="22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Microsoft JhengHei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8</a:t>
            </a:fld>
            <a:endParaRPr kumimoji="0" lang="zh-TW" altLang="en-US" sz="1733" b="0" i="0" u="none" strike="noStrike" kern="0" cap="none" spc="0" normalizeH="0" baseline="0" noProof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492007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  <p:sp>
        <p:nvSpPr>
          <p:cNvPr id="244" name="Google Shape;244;p12"/>
          <p:cNvSpPr txBox="1"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893621" y="4415118"/>
            <a:ext cx="4673657" cy="2239617"/>
          </a:xfrm>
          <a:prstGeom prst="roundRect">
            <a:avLst>
              <a:gd name="adj" fmla="val 8577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中心位置在北緯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21.2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度，東經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109.4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時速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公里向 南南西 前進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中心氣壓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1000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百帕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近中心最大風速每秒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18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公尺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瞬間最大陣風每秒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公尺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七級風半徑 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80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十級風半徑  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</a:t>
            </a:r>
            <a:endParaRPr lang="en-US" altLang="zh-TW" sz="1600" dirty="0">
              <a:solidFill>
                <a:srgbClr val="33333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46" name="Google Shape;246;p12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rcRect/>
          <a:stretch/>
        </p:blipFill>
        <p:spPr>
          <a:xfrm>
            <a:off x="893621" y="891571"/>
            <a:ext cx="4674943" cy="3423075"/>
          </a:xfrm>
          <a:prstGeom prst="roundRect">
            <a:avLst>
              <a:gd name="adj" fmla="val 4128"/>
            </a:avLst>
          </a:prstGeom>
          <a:noFill/>
          <a:ln>
            <a:noFill/>
          </a:ln>
        </p:spPr>
      </p:pic>
      <p:sp>
        <p:nvSpPr>
          <p:cNvPr id="248" name="Google Shape;248;p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93634" y="3916934"/>
            <a:ext cx="2038523" cy="309150"/>
          </a:xfrm>
          <a:prstGeom prst="roundRect">
            <a:avLst>
              <a:gd name="adj" fmla="val 50000"/>
            </a:avLst>
          </a:prstGeom>
          <a:solidFill>
            <a:srgbClr val="D3EDF9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zh-TW" altLang="en-US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輕度颱風 </a:t>
            </a:r>
            <a:r>
              <a:rPr lang="en-US" altLang="zh-TW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– </a:t>
            </a:r>
            <a:r>
              <a:rPr lang="zh-TW" altLang="en-US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三巴</a:t>
            </a:r>
          </a:p>
        </p:txBody>
      </p:sp>
      <p:sp>
        <p:nvSpPr>
          <p:cNvPr id="2" name="Google Shape;248;p12">
            <a:extLst>
              <a:ext uri="{FF2B5EF4-FFF2-40B4-BE49-F238E27FC236}">
                <a16:creationId xmlns:a16="http://schemas.microsoft.com/office/drawing/2014/main" id="{18B74BC8-03E0-E47C-B283-23ECBABE07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70469" y="992043"/>
            <a:ext cx="668074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CWA</a:t>
            </a:r>
            <a:endParaRPr sz="1200" b="1" dirty="0">
              <a:latin typeface="Microsoft JhengHei"/>
              <a:ea typeface="Microsoft JhengHei"/>
            </a:endParaRPr>
          </a:p>
        </p:txBody>
      </p:sp>
      <p:sp>
        <p:nvSpPr>
          <p:cNvPr id="3" name="Google Shape;248;p12">
            <a:extLst>
              <a:ext uri="{FF2B5EF4-FFF2-40B4-BE49-F238E27FC236}">
                <a16:creationId xmlns:a16="http://schemas.microsoft.com/office/drawing/2014/main" id="{8E8653B2-FE89-A68E-D92A-A37A652E8FEE}"/>
              </a:ext>
            </a:extLst>
          </p:cNvPr>
          <p:cNvSpPr/>
          <p:nvPr/>
        </p:nvSpPr>
        <p:spPr>
          <a:xfrm>
            <a:off x="10035259" y="992043"/>
            <a:ext cx="1449732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NCDR </a:t>
            </a:r>
            <a:r>
              <a:rPr lang="zh-TW" altLang="en-US" sz="1200" b="1" dirty="0">
                <a:latin typeface="Microsoft JhengHei"/>
                <a:ea typeface="Microsoft JhengHei"/>
                <a:sym typeface="Microsoft JhengHei"/>
              </a:rPr>
              <a:t>各國路徑</a:t>
            </a:r>
            <a:endParaRPr sz="1200" b="1" dirty="0">
              <a:latin typeface="Microsoft JhengHei"/>
              <a:ea typeface="Microsoft JhengHei"/>
            </a:endParaRPr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1B290F47-6B6E-3086-E136-08C47D67581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Google Shape;243;p12">
            <a:extLst>
              <a:ext uri="{FF2B5EF4-FFF2-40B4-BE49-F238E27FC236}">
                <a16:creationId xmlns:a16="http://schemas.microsoft.com/office/drawing/2014/main" id="{6E934D66-0EBC-FDAE-9CC4-FB0C84E9CD73}"/>
              </a:ext>
            </a:extLst>
          </p:cNvPr>
          <p:cNvSpPr txBox="1">
            <a:spLocks/>
          </p:cNvSpPr>
          <p:nvPr/>
        </p:nvSpPr>
        <p:spPr>
          <a:xfrm>
            <a:off x="11104245" y="6112179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>
              <a:buSzPts val="1700"/>
            </a:pPr>
            <a:fld id="{00000000-1234-1234-1234-123412341234}" type="slidenum">
              <a:rPr lang="en-US" altLang="zh-TW" smtClean="0"/>
              <a:pPr>
                <a:buSzPts val="1700"/>
              </a:pPr>
              <a:t>9</a:t>
            </a:fld>
            <a:endParaRPr lang="en-US"/>
          </a:p>
        </p:txBody>
      </p:sp>
      <p:sp>
        <p:nvSpPr>
          <p:cNvPr id="8" name="Google Shape;245;p12">
            <a:extLst>
              <a:ext uri="{FF2B5EF4-FFF2-40B4-BE49-F238E27FC236}">
                <a16:creationId xmlns:a16="http://schemas.microsoft.com/office/drawing/2014/main" id="{9F88903A-1AC6-6F75-2F19-464477E3E3F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805914" y="4450228"/>
            <a:ext cx="5798745" cy="2190251"/>
          </a:xfrm>
          <a:prstGeom prst="roundRect">
            <a:avLst>
              <a:gd name="adj" fmla="val 8577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18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Font typeface="Arial"/>
              <a:buChar char="•"/>
            </a:pP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三巴颱風受北方高壓南下影響今</a:t>
            </a:r>
            <a:r>
              <a:rPr lang="en-US" altLang="zh-TW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(20)</a:t>
            </a: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日開始往西南移動。</a:t>
            </a:r>
            <a:endParaRPr lang="en-US" altLang="zh-TW" sz="16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Font typeface="Arial"/>
              <a:buChar char="•"/>
            </a:pP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未來環境不利颱風增強，向南移動過程將減弱消散，對臺灣天氣無直接影響。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023DB621-1269-40D4-66C4-F688283211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12678" b="8100"/>
          <a:stretch/>
        </p:blipFill>
        <p:spPr>
          <a:xfrm>
            <a:off x="5805914" y="891572"/>
            <a:ext cx="5798745" cy="3423075"/>
          </a:xfrm>
          <a:prstGeom prst="roundRect">
            <a:avLst>
              <a:gd name="adj" fmla="val 4145"/>
            </a:avLst>
          </a:prstGeom>
        </p:spPr>
      </p:pic>
      <p:sp>
        <p:nvSpPr>
          <p:cNvPr id="10" name="Google Shape;248;p12">
            <a:extLst>
              <a:ext uri="{FF2B5EF4-FFF2-40B4-BE49-F238E27FC236}">
                <a16:creationId xmlns:a16="http://schemas.microsoft.com/office/drawing/2014/main" id="{FAFDF02E-F308-D632-7CC6-FC61C8A5934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035259" y="974287"/>
            <a:ext cx="1449732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NCDR </a:t>
            </a:r>
            <a:r>
              <a:rPr lang="zh-TW" altLang="en-US" sz="1200" b="1" dirty="0">
                <a:latin typeface="Microsoft JhengHei"/>
                <a:ea typeface="Microsoft JhengHei"/>
                <a:sym typeface="Microsoft JhengHei"/>
              </a:rPr>
              <a:t>各國路徑</a:t>
            </a:r>
            <a:endParaRPr sz="1200" b="1" dirty="0">
              <a:latin typeface="Microsoft JhengHei"/>
              <a:ea typeface="Microsoft Jheng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50413</TotalTime>
  <Words>1184</Words>
  <Application>Microsoft Office PowerPoint</Application>
  <PresentationFormat>寬螢幕</PresentationFormat>
  <Paragraphs>244</Paragraphs>
  <Slides>9</Slides>
  <Notes>8</Notes>
  <HiddenSlides>1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9</vt:i4>
      </vt:variant>
    </vt:vector>
  </HeadingPairs>
  <TitlesOfParts>
    <vt:vector size="18" baseType="lpstr">
      <vt:lpstr>Tahoma</vt:lpstr>
      <vt:lpstr>微軟正黑體</vt:lpstr>
      <vt:lpstr>新細明體</vt:lpstr>
      <vt:lpstr>Inter</vt:lpstr>
      <vt:lpstr>Arial</vt:lpstr>
      <vt:lpstr>微軟正黑體</vt:lpstr>
      <vt:lpstr>Calibri</vt:lpstr>
      <vt:lpstr>Joan template</vt:lpstr>
      <vt:lpstr>2_Joan template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Benjamin Fan</dc:creator>
  <cp:lastModifiedBy>User</cp:lastModifiedBy>
  <cp:revision>1357</cp:revision>
  <dcterms:modified xsi:type="dcterms:W3CDTF">2023-11-20T05:44:00Z</dcterms:modified>
</cp:coreProperties>
</file>